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8288000" cy="10287000"/>
  <p:notesSz cx="6858000" cy="9144000"/>
  <p:embeddedFontLst>
    <p:embeddedFont>
      <p:font typeface="Arial" charset="1" panose="020B0604020202020204"/>
      <p:regular r:id="rId47"/>
    </p:embeddedFont>
    <p:embeddedFont>
      <p:font typeface="Arial Bold" charset="1" panose="020B0704020202020204"/>
      <p:regular r:id="rId48"/>
    </p:embeddedFont>
    <p:embeddedFont>
      <p:font typeface="Calibri (MS)" charset="1" panose="020F0502020204030204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notesMasters/notesMaster1.xml" Type="http://schemas.openxmlformats.org/officeDocument/2006/relationships/notesMaster"/><Relationship Id="rId44" Target="theme/theme2.xml" Type="http://schemas.openxmlformats.org/officeDocument/2006/relationships/theme"/><Relationship Id="rId45" Target="notesSlides/notesSlide1.xml" Type="http://schemas.openxmlformats.org/officeDocument/2006/relationships/notesSlide"/><Relationship Id="rId46" Target="notesSlides/notesSlide2.xml" Type="http://schemas.openxmlformats.org/officeDocument/2006/relationships/notesSlide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notesSlides/notesSlide3.xml" Type="http://schemas.openxmlformats.org/officeDocument/2006/relationships/notesSlide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notesSlides/notesSlide4.xml" Type="http://schemas.openxmlformats.org/officeDocument/2006/relationships/notesSlide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7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11.png" Type="http://schemas.openxmlformats.org/officeDocument/2006/relationships/image"/><Relationship Id="rId7" Target="../media/image14.jpeg" Type="http://schemas.openxmlformats.org/officeDocument/2006/relationships/image"/><Relationship Id="rId8" Target="../media/VAHLukCa7uc.mp4" Type="http://schemas.openxmlformats.org/officeDocument/2006/relationships/video"/><Relationship Id="rId9" Target="../media/VAHLukCa7uc.mp4" Type="http://schemas.microsoft.com/office/2007/relationships/media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15.jpeg" Type="http://schemas.openxmlformats.org/officeDocument/2006/relationships/image"/><Relationship Id="rId7" Target="../media/image1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jpeg" Type="http://schemas.openxmlformats.org/officeDocument/2006/relationships/image"/><Relationship Id="rId5" Target="../media/image4.png" Type="http://schemas.openxmlformats.org/officeDocument/2006/relationships/image"/><Relationship Id="rId6" Target="../media/image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16.png" Type="http://schemas.openxmlformats.org/officeDocument/2006/relationships/image"/><Relationship Id="rId6" Target="../media/image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16.png" Type="http://schemas.openxmlformats.org/officeDocument/2006/relationships/image"/><Relationship Id="rId6" Target="../media/image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7.jpeg" Type="http://schemas.openxmlformats.org/officeDocument/2006/relationships/image"/><Relationship Id="rId5" Target="../media/image4.png" Type="http://schemas.openxmlformats.org/officeDocument/2006/relationships/image"/><Relationship Id="rId6" Target="../media/image7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21.pn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Relationship Id="rId7" Target="../media/image2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5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4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5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27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28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29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0.jpeg" Type="http://schemas.openxmlformats.org/officeDocument/2006/relationships/image"/><Relationship Id="rId5" Target="../media/VAHLuvqe-O0.mp4" Type="http://schemas.openxmlformats.org/officeDocument/2006/relationships/video"/><Relationship Id="rId6" Target="../media/VAHLuvqe-O0.mp4" Type="http://schemas.microsoft.com/office/2007/relationships/media"/><Relationship Id="rId7" Target="../media/image7.jpeg" Type="http://schemas.openxmlformats.org/officeDocument/2006/relationships/image"/><Relationship Id="rId8" Target="../media/image4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31.png" Type="http://schemas.openxmlformats.org/officeDocument/2006/relationships/image"/><Relationship Id="rId4" Target="../media/image5.jpeg" Type="http://schemas.openxmlformats.org/officeDocument/2006/relationships/image"/><Relationship Id="rId5" Target="../media/image32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3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4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13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7.jpe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7.jpeg" Type="http://schemas.openxmlformats.org/officeDocument/2006/relationships/image"/><Relationship Id="rId4" Target="../media/image35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6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7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8.jpeg" Type="http://schemas.openxmlformats.org/officeDocument/2006/relationships/image"/><Relationship Id="rId5" Target="../media/image7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5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8.pn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9.jpeg" Type="http://schemas.openxmlformats.org/officeDocument/2006/relationships/image"/><Relationship Id="rId5" Target="../media/image7.jpeg" Type="http://schemas.openxmlformats.org/officeDocument/2006/relationships/image"/><Relationship Id="rId6" Target="https://schooltv.nl/video/hoe-krijgt-koraal-zijn-kleur-help-het-koraal-wordt-wit/" TargetMode="External" Type="http://schemas.openxmlformats.org/officeDocument/2006/relationships/hyperlink"/><Relationship Id="rId7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3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3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5" id="5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7" id="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" t="0" r="-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-169526"/>
            <a:ext cx="18288000" cy="10456526"/>
            <a:chOff x="0" y="0"/>
            <a:chExt cx="24384000" cy="1394203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384000" cy="13942061"/>
            </a:xfrm>
            <a:custGeom>
              <a:avLst/>
              <a:gdLst/>
              <a:ahLst/>
              <a:cxnLst/>
              <a:rect r="r" b="b" t="t" l="l"/>
              <a:pathLst>
                <a:path h="1394206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42061"/>
                  </a:lnTo>
                  <a:lnTo>
                    <a:pt x="0" y="13942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-1662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47576" y="1538411"/>
            <a:ext cx="3936435" cy="2624290"/>
            <a:chOff x="0" y="0"/>
            <a:chExt cx="5248580" cy="349905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248529" cy="3499104"/>
            </a:xfrm>
            <a:custGeom>
              <a:avLst/>
              <a:gdLst/>
              <a:ahLst/>
              <a:cxnLst/>
              <a:rect r="r" b="b" t="t" l="l"/>
              <a:pathLst>
                <a:path h="3499104" w="5248529">
                  <a:moveTo>
                    <a:pt x="0" y="0"/>
                  </a:moveTo>
                  <a:lnTo>
                    <a:pt x="5248529" y="0"/>
                  </a:lnTo>
                  <a:lnTo>
                    <a:pt x="5248529" y="3499104"/>
                  </a:lnTo>
                  <a:lnTo>
                    <a:pt x="0" y="3499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1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0972009" cy="948976"/>
            <a:chOff x="0" y="0"/>
            <a:chExt cx="14629346" cy="126530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629343" cy="1265300"/>
            </a:xfrm>
            <a:custGeom>
              <a:avLst/>
              <a:gdLst/>
              <a:ahLst/>
              <a:cxnLst/>
              <a:rect r="r" b="b" t="t" l="l"/>
              <a:pathLst>
                <a:path h="1265300" w="14629343">
                  <a:moveTo>
                    <a:pt x="0" y="0"/>
                  </a:moveTo>
                  <a:lnTo>
                    <a:pt x="14629343" y="0"/>
                  </a:lnTo>
                  <a:lnTo>
                    <a:pt x="14629343" y="1265300"/>
                  </a:lnTo>
                  <a:lnTo>
                    <a:pt x="0" y="126530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75285" r="0" b="-175285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38100"/>
              <a:ext cx="14629346" cy="122720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184"/>
                </a:lnSpc>
              </a:pPr>
              <a:r>
                <a:rPr lang="en-US" sz="48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 nos ta yama e kolaborashon entre e alganan i e polipnan?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611050"/>
            <a:ext cx="8505958" cy="2486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Pues, e zoosantelanan i e polipnan di koral ta traha huntu.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Esaki nos ta yama </a:t>
            </a: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simbiósis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1738562" y="2295944"/>
            <a:ext cx="6260754" cy="6665976"/>
            <a:chOff x="0" y="0"/>
            <a:chExt cx="8347672" cy="888796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347710" cy="8887968"/>
            </a:xfrm>
            <a:custGeom>
              <a:avLst/>
              <a:gdLst/>
              <a:ahLst/>
              <a:cxnLst/>
              <a:rect r="r" b="b" t="t" l="l"/>
              <a:pathLst>
                <a:path h="8887968" w="8347710">
                  <a:moveTo>
                    <a:pt x="0" y="0"/>
                  </a:moveTo>
                  <a:lnTo>
                    <a:pt x="8347710" y="0"/>
                  </a:lnTo>
                  <a:lnTo>
                    <a:pt x="8347710" y="8887968"/>
                  </a:lnTo>
                  <a:lnTo>
                    <a:pt x="0" y="88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pic>
        <p:nvPicPr>
          <p:cNvPr name="Picture 18" id="18">
            <a:hlinkClick action="ppaction://media"/>
          </p:cNvPr>
          <p:cNvPicPr>
            <a:picLocks noChangeAspect="true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9841782" y="5623560"/>
            <a:ext cx="1714500" cy="1714500"/>
          </a:xfrm>
          <a:prstGeom prst="rect">
            <a:avLst/>
          </a:prstGeom>
        </p:spPr>
      </p:pic>
      <p:grpSp>
        <p:nvGrpSpPr>
          <p:cNvPr name="Group 19" id="19"/>
          <p:cNvGrpSpPr/>
          <p:nvPr/>
        </p:nvGrpSpPr>
        <p:grpSpPr>
          <a:xfrm rot="0">
            <a:off x="10476548" y="6289815"/>
            <a:ext cx="4392387" cy="2780014"/>
            <a:chOff x="0" y="0"/>
            <a:chExt cx="5856516" cy="3706686"/>
          </a:xfrm>
        </p:grpSpPr>
        <p:sp>
          <p:nvSpPr>
            <p:cNvPr name="Freeform 20" id="20" descr="Bacteria Transparent"/>
            <p:cNvSpPr/>
            <p:nvPr/>
          </p:nvSpPr>
          <p:spPr>
            <a:xfrm flipH="false" flipV="false" rot="0">
              <a:off x="0" y="0"/>
              <a:ext cx="5856478" cy="3706749"/>
            </a:xfrm>
            <a:custGeom>
              <a:avLst/>
              <a:gdLst/>
              <a:ahLst/>
              <a:cxnLst/>
              <a:rect r="r" b="b" t="t" l="l"/>
              <a:pathLst>
                <a:path h="3706749" w="5856478">
                  <a:moveTo>
                    <a:pt x="0" y="0"/>
                  </a:moveTo>
                  <a:lnTo>
                    <a:pt x="5856478" y="0"/>
                  </a:lnTo>
                  <a:lnTo>
                    <a:pt x="5856478" y="3706749"/>
                  </a:lnTo>
                  <a:lnTo>
                    <a:pt x="0" y="3706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-51" b="1"/>
              </a:stretch>
            </a:blipFill>
          </p:spPr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76200"/>
              <a:ext cx="18500039" cy="1429436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933"/>
                </a:lnSpc>
              </a:pPr>
              <a:r>
                <a:rPr lang="en-US" sz="54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Kiko koral ta kome anochi?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825734"/>
            <a:ext cx="8196805" cy="2486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Anochi koral ta kome planktòn.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planktòn aki nan ta fangu ku nan tenglanan.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177482" y="1758553"/>
            <a:ext cx="7087991" cy="6769903"/>
            <a:chOff x="0" y="0"/>
            <a:chExt cx="9450654" cy="902653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9450705" cy="9026525"/>
            </a:xfrm>
            <a:custGeom>
              <a:avLst/>
              <a:gdLst/>
              <a:ahLst/>
              <a:cxnLst/>
              <a:rect r="r" b="b" t="t" l="l"/>
              <a:pathLst>
                <a:path h="9026525" w="9450705">
                  <a:moveTo>
                    <a:pt x="0" y="4513326"/>
                  </a:moveTo>
                  <a:cubicBezTo>
                    <a:pt x="0" y="2020697"/>
                    <a:pt x="2115566" y="0"/>
                    <a:pt x="4725289" y="0"/>
                  </a:cubicBezTo>
                  <a:cubicBezTo>
                    <a:pt x="7335012" y="0"/>
                    <a:pt x="9450705" y="2020697"/>
                    <a:pt x="9450705" y="4513326"/>
                  </a:cubicBezTo>
                  <a:cubicBezTo>
                    <a:pt x="9450705" y="7005955"/>
                    <a:pt x="7335012" y="9026525"/>
                    <a:pt x="4725289" y="9026525"/>
                  </a:cubicBezTo>
                  <a:cubicBezTo>
                    <a:pt x="2115566" y="9026525"/>
                    <a:pt x="0" y="7005828"/>
                    <a:pt x="0" y="4513326"/>
                  </a:cubicBezTo>
                  <a:close/>
                </a:path>
              </a:pathLst>
            </a:custGeom>
            <a:blipFill>
              <a:blip r:embed="rId6"/>
              <a:stretch>
                <a:fillRect l="0" t="-2349" r="0" b="-2349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7323506" y="4389177"/>
            <a:ext cx="5707961" cy="5801868"/>
            <a:chOff x="0" y="0"/>
            <a:chExt cx="7610615" cy="7735824"/>
          </a:xfrm>
        </p:grpSpPr>
        <p:sp>
          <p:nvSpPr>
            <p:cNvPr name="Freeform 19" id="19" descr="Sheldon J. Plankton | Encyclopedia SpongeBobia | Fandom"/>
            <p:cNvSpPr/>
            <p:nvPr/>
          </p:nvSpPr>
          <p:spPr>
            <a:xfrm flipH="false" flipV="false" rot="0">
              <a:off x="0" y="0"/>
              <a:ext cx="7610602" cy="7735824"/>
            </a:xfrm>
            <a:custGeom>
              <a:avLst/>
              <a:gdLst/>
              <a:ahLst/>
              <a:cxnLst/>
              <a:rect r="r" b="b" t="t" l="l"/>
              <a:pathLst>
                <a:path h="7735824" w="7610602">
                  <a:moveTo>
                    <a:pt x="0" y="0"/>
                  </a:moveTo>
                  <a:lnTo>
                    <a:pt x="7610602" y="0"/>
                  </a:lnTo>
                  <a:lnTo>
                    <a:pt x="7610602" y="7735824"/>
                  </a:lnTo>
                  <a:lnTo>
                    <a:pt x="0" y="7735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1645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3716" y="-149085"/>
            <a:ext cx="18453735" cy="10298640"/>
            <a:chOff x="0" y="0"/>
            <a:chExt cx="24604980" cy="1373151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604980" cy="13731494"/>
            </a:xfrm>
            <a:custGeom>
              <a:avLst/>
              <a:gdLst/>
              <a:ahLst/>
              <a:cxnLst/>
              <a:rect r="r" b="b" t="t" l="l"/>
              <a:pathLst>
                <a:path h="13731494" w="24604980">
                  <a:moveTo>
                    <a:pt x="0" y="0"/>
                  </a:moveTo>
                  <a:lnTo>
                    <a:pt x="24604980" y="0"/>
                  </a:lnTo>
                  <a:lnTo>
                    <a:pt x="24604980" y="13731494"/>
                  </a:lnTo>
                  <a:lnTo>
                    <a:pt x="0" y="13731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34" t="0" r="-734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5" id="15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19" id="19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334329" y="1135856"/>
            <a:ext cx="11589229" cy="976408"/>
            <a:chOff x="0" y="0"/>
            <a:chExt cx="15452306" cy="130187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5452302" cy="1301876"/>
            </a:xfrm>
            <a:custGeom>
              <a:avLst/>
              <a:gdLst/>
              <a:ahLst/>
              <a:cxnLst/>
              <a:rect r="r" b="b" t="t" l="l"/>
              <a:pathLst>
                <a:path h="1301876" w="15452302">
                  <a:moveTo>
                    <a:pt x="0" y="0"/>
                  </a:moveTo>
                  <a:lnTo>
                    <a:pt x="15452302" y="0"/>
                  </a:lnTo>
                  <a:lnTo>
                    <a:pt x="15452302" y="1301876"/>
                  </a:lnTo>
                  <a:lnTo>
                    <a:pt x="0" y="1301876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181272" r="0" b="-181273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>
              <a:off x="0" y="47625"/>
              <a:ext cx="15452306" cy="1254252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Abo sa kiko ta planktòn?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Kiko presis planktòn ta?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611050"/>
            <a:ext cx="12819097" cy="4461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Planktòn ta tur bestia di laman resien nasí.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Nan ta asina chikitu ku bo por mira nan solamente ku un mikroskop!	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beibinan di bestia di laman chikititu aki ta sali for di webu. Nos ta yama nan larvanan.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3252123" y="3957066"/>
            <a:ext cx="5707961" cy="5801868"/>
            <a:chOff x="0" y="0"/>
            <a:chExt cx="7610615" cy="7735824"/>
          </a:xfrm>
        </p:grpSpPr>
        <p:sp>
          <p:nvSpPr>
            <p:cNvPr name="Freeform 15" id="15" descr="Sheldon J. Plankton | Encyclopedia SpongeBobia | Fandom"/>
            <p:cNvSpPr/>
            <p:nvPr/>
          </p:nvSpPr>
          <p:spPr>
            <a:xfrm flipH="false" flipV="false" rot="0">
              <a:off x="0" y="0"/>
              <a:ext cx="7610602" cy="7735824"/>
            </a:xfrm>
            <a:custGeom>
              <a:avLst/>
              <a:gdLst/>
              <a:ahLst/>
              <a:cxnLst/>
              <a:rect r="r" b="b" t="t" l="l"/>
              <a:pathLst>
                <a:path h="7735824" w="7610602">
                  <a:moveTo>
                    <a:pt x="0" y="0"/>
                  </a:moveTo>
                  <a:lnTo>
                    <a:pt x="7610602" y="0"/>
                  </a:lnTo>
                  <a:lnTo>
                    <a:pt x="7610602" y="7735824"/>
                  </a:lnTo>
                  <a:lnTo>
                    <a:pt x="0" y="7735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-1645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Kiko presis planktòn ta?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611050"/>
            <a:ext cx="11916308" cy="485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Ainda nan no tin sufisiente forsa pa por landa den un òf otro direkshon.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Koriente di laman ta hiba nan kualkier kaminda.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Ora nan krese bira grandi, nan ta kuminsá parse nan mayornan.</a:t>
            </a:r>
          </a:p>
          <a:p>
            <a:pPr algn="l">
              <a:lnSpc>
                <a:spcPts val="5392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3252123" y="3957066"/>
            <a:ext cx="5707961" cy="5801868"/>
            <a:chOff x="0" y="0"/>
            <a:chExt cx="7610615" cy="7735824"/>
          </a:xfrm>
        </p:grpSpPr>
        <p:sp>
          <p:nvSpPr>
            <p:cNvPr name="Freeform 15" id="15" descr="Sheldon J. Plankton | Encyclopedia SpongeBobia | Fandom"/>
            <p:cNvSpPr/>
            <p:nvPr/>
          </p:nvSpPr>
          <p:spPr>
            <a:xfrm flipH="false" flipV="false" rot="0">
              <a:off x="0" y="0"/>
              <a:ext cx="7610602" cy="7735824"/>
            </a:xfrm>
            <a:custGeom>
              <a:avLst/>
              <a:gdLst/>
              <a:ahLst/>
              <a:cxnLst/>
              <a:rect r="r" b="b" t="t" l="l"/>
              <a:pathLst>
                <a:path h="7735824" w="7610602">
                  <a:moveTo>
                    <a:pt x="0" y="0"/>
                  </a:moveTo>
                  <a:lnTo>
                    <a:pt x="7610602" y="0"/>
                  </a:lnTo>
                  <a:lnTo>
                    <a:pt x="7610602" y="7735824"/>
                  </a:lnTo>
                  <a:lnTo>
                    <a:pt x="0" y="7735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-1645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3716" y="-149085"/>
            <a:ext cx="18453735" cy="10224097"/>
            <a:chOff x="0" y="0"/>
            <a:chExt cx="24604980" cy="1363212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604980" cy="13632180"/>
            </a:xfrm>
            <a:custGeom>
              <a:avLst/>
              <a:gdLst/>
              <a:ahLst/>
              <a:cxnLst/>
              <a:rect r="r" b="b" t="t" l="l"/>
              <a:pathLst>
                <a:path h="13632180" w="24604980">
                  <a:moveTo>
                    <a:pt x="0" y="0"/>
                  </a:moveTo>
                  <a:lnTo>
                    <a:pt x="24604980" y="0"/>
                  </a:lnTo>
                  <a:lnTo>
                    <a:pt x="24604980" y="13632180"/>
                  </a:lnTo>
                  <a:lnTo>
                    <a:pt x="0" y="13632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734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5" id="15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19" id="19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52935" y="1135856"/>
            <a:ext cx="11986993" cy="1014927"/>
            <a:chOff x="0" y="0"/>
            <a:chExt cx="15982658" cy="135323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598265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5982654">
                  <a:moveTo>
                    <a:pt x="0" y="0"/>
                  </a:moveTo>
                  <a:lnTo>
                    <a:pt x="15982654" y="0"/>
                  </a:lnTo>
                  <a:lnTo>
                    <a:pt x="1598265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180131" r="0" b="-180131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>
              <a:off x="0" y="47625"/>
              <a:ext cx="15982658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Ken ta kome planktòn?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244375" y="2611050"/>
            <a:ext cx="10514809" cy="533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Hopi bestia di laman adulto manera bayena, piská di ref, lebelebe i koral ta kome planktòn. 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lebelebe ta kome planktòn.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Koral ta fangu planktòn ku su tenglanan.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Ken ta kome planktòn?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968903" y="2677725"/>
            <a:ext cx="3206601" cy="733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lebelebe ta kome planktòn.</a:t>
            </a:r>
          </a:p>
          <a:p>
            <a:pPr algn="l">
              <a:lnSpc>
                <a:spcPts val="324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6711991" y="2677725"/>
            <a:ext cx="5242798" cy="733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bèrs ta kome tur kos, inkluyendo planktòn.</a:t>
            </a:r>
          </a:p>
          <a:p>
            <a:pPr algn="l">
              <a:lnSpc>
                <a:spcPts val="3240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2340428" y="2677725"/>
            <a:ext cx="5339296" cy="733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tribon bayena grandi ta kome e planktòn chikititu.</a:t>
            </a:r>
          </a:p>
          <a:p>
            <a:pPr algn="l">
              <a:lnSpc>
                <a:spcPts val="3240"/>
              </a:lnSpc>
            </a:pPr>
          </a:p>
        </p:txBody>
      </p:sp>
      <p:grpSp>
        <p:nvGrpSpPr>
          <p:cNvPr name="Group 18" id="18"/>
          <p:cNvGrpSpPr/>
          <p:nvPr/>
        </p:nvGrpSpPr>
        <p:grpSpPr>
          <a:xfrm rot="0">
            <a:off x="917867" y="3785616"/>
            <a:ext cx="4966706" cy="4984737"/>
            <a:chOff x="0" y="0"/>
            <a:chExt cx="6622275" cy="664631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622288" cy="6646291"/>
            </a:xfrm>
            <a:custGeom>
              <a:avLst/>
              <a:gdLst/>
              <a:ahLst/>
              <a:cxnLst/>
              <a:rect r="r" b="b" t="t" l="l"/>
              <a:pathLst>
                <a:path h="6646291" w="6622288">
                  <a:moveTo>
                    <a:pt x="0" y="0"/>
                  </a:moveTo>
                  <a:lnTo>
                    <a:pt x="6622288" y="0"/>
                  </a:lnTo>
                  <a:lnTo>
                    <a:pt x="6622288" y="6646291"/>
                  </a:lnTo>
                  <a:lnTo>
                    <a:pt x="0" y="6646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-6087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629733" y="3785616"/>
            <a:ext cx="4966706" cy="4984737"/>
            <a:chOff x="0" y="0"/>
            <a:chExt cx="6622275" cy="664631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622288" cy="6646291"/>
            </a:xfrm>
            <a:custGeom>
              <a:avLst/>
              <a:gdLst/>
              <a:ahLst/>
              <a:cxnLst/>
              <a:rect r="r" b="b" t="t" l="l"/>
              <a:pathLst>
                <a:path h="6646291" w="6622288">
                  <a:moveTo>
                    <a:pt x="0" y="0"/>
                  </a:moveTo>
                  <a:lnTo>
                    <a:pt x="6622288" y="0"/>
                  </a:lnTo>
                  <a:lnTo>
                    <a:pt x="6622288" y="6646291"/>
                  </a:lnTo>
                  <a:lnTo>
                    <a:pt x="0" y="6646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-6087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2379185" y="3785616"/>
            <a:ext cx="4966706" cy="4984737"/>
            <a:chOff x="0" y="0"/>
            <a:chExt cx="6622275" cy="664631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622288" cy="6646291"/>
            </a:xfrm>
            <a:custGeom>
              <a:avLst/>
              <a:gdLst/>
              <a:ahLst/>
              <a:cxnLst/>
              <a:rect r="r" b="b" t="t" l="l"/>
              <a:pathLst>
                <a:path h="6646291" w="6622288">
                  <a:moveTo>
                    <a:pt x="0" y="0"/>
                  </a:moveTo>
                  <a:lnTo>
                    <a:pt x="6622288" y="0"/>
                  </a:lnTo>
                  <a:lnTo>
                    <a:pt x="6622288" y="6646291"/>
                  </a:lnTo>
                  <a:lnTo>
                    <a:pt x="0" y="6646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-6087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568683" y="1695993"/>
            <a:ext cx="7539066" cy="7539066"/>
            <a:chOff x="0" y="0"/>
            <a:chExt cx="10052088" cy="1005208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052050" cy="10052050"/>
            </a:xfrm>
            <a:custGeom>
              <a:avLst/>
              <a:gdLst/>
              <a:ahLst/>
              <a:cxnLst/>
              <a:rect r="r" b="b" t="t" l="l"/>
              <a:pathLst>
                <a:path h="10052050" w="10052050">
                  <a:moveTo>
                    <a:pt x="0" y="0"/>
                  </a:moveTo>
                  <a:lnTo>
                    <a:pt x="10052050" y="0"/>
                  </a:lnTo>
                  <a:lnTo>
                    <a:pt x="10052050" y="10052050"/>
                  </a:lnTo>
                  <a:lnTo>
                    <a:pt x="0" y="10052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63485" y="652072"/>
            <a:ext cx="13875029" cy="1014927"/>
            <a:chOff x="0" y="0"/>
            <a:chExt cx="18500039" cy="13532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 yega tempu pa e wega di planktòn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3657371" y="3277591"/>
            <a:ext cx="7246039" cy="7246039"/>
            <a:chOff x="0" y="0"/>
            <a:chExt cx="9661385" cy="966138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661398" cy="9661398"/>
            </a:xfrm>
            <a:custGeom>
              <a:avLst/>
              <a:gdLst/>
              <a:ahLst/>
              <a:cxnLst/>
              <a:rect r="r" b="b" t="t" l="l"/>
              <a:pathLst>
                <a:path h="9661398" w="9661398">
                  <a:moveTo>
                    <a:pt x="0" y="0"/>
                  </a:moveTo>
                  <a:lnTo>
                    <a:pt x="9661398" y="0"/>
                  </a:lnTo>
                  <a:lnTo>
                    <a:pt x="9661398" y="9661398"/>
                  </a:lnTo>
                  <a:lnTo>
                    <a:pt x="0" y="9661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 bo ta hunga e wega di planktòn?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725350"/>
            <a:ext cx="14984682" cy="5104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10"/>
              </a:lnSpc>
            </a:pPr>
            <a:r>
              <a:rPr lang="en-US" sz="279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Instrukshon pa dosente</a:t>
            </a:r>
          </a:p>
          <a:p>
            <a:pPr algn="l" marL="378690" indent="-189345" lvl="1">
              <a:lnSpc>
                <a:spcPts val="2109"/>
              </a:lnSpc>
              <a:buFont typeface="Arial"/>
              <a:buChar char="•"/>
            </a:pPr>
            <a:r>
              <a:rPr lang="en-US" sz="209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wega di planktòn ta konsistí di 16 karta di bestia di laman adulto i 16 karta di nan yunan (planktòn). </a:t>
            </a:r>
          </a:p>
          <a:p>
            <a:pPr algn="l" marL="378690" indent="-189345" lvl="1">
              <a:lnSpc>
                <a:spcPts val="2109"/>
              </a:lnSpc>
              <a:buFont typeface="Arial"/>
              <a:buChar char="•"/>
            </a:pPr>
            <a:r>
              <a:rPr lang="en-US" sz="209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Duna kada mucha un karta i laga nan kana rònt den klas.</a:t>
            </a:r>
          </a:p>
          <a:p>
            <a:pPr algn="l" marL="378690" indent="-189345" lvl="1">
              <a:lnSpc>
                <a:spcPts val="2109"/>
              </a:lnSpc>
              <a:buFont typeface="Arial"/>
              <a:buChar char="•"/>
            </a:pPr>
            <a:r>
              <a:rPr lang="en-US" sz="209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muchanan ku a risibí un karta ku planktòn riba dje tin ku buska nan mama. </a:t>
            </a:r>
          </a:p>
          <a:p>
            <a:pPr algn="l" marL="378690" indent="-189345" lvl="1">
              <a:lnSpc>
                <a:spcPts val="2109"/>
              </a:lnSpc>
              <a:buFont typeface="Arial"/>
              <a:buChar char="•"/>
            </a:pPr>
            <a:r>
              <a:rPr lang="en-US" sz="209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Ora e muchanan a haña e dos kartanan ku ta korespondé ku otro nan ta informá e dosente.</a:t>
            </a:r>
          </a:p>
          <a:p>
            <a:pPr algn="l" marL="378690" indent="-189345" lvl="1">
              <a:lnSpc>
                <a:spcPts val="2109"/>
              </a:lnSpc>
              <a:buFont typeface="Arial"/>
              <a:buChar char="•"/>
            </a:pPr>
            <a:r>
              <a:rPr lang="en-US" sz="209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dosente ta kontrolá den e página di kontesta si e dos kartanan ta korespondé.</a:t>
            </a:r>
          </a:p>
          <a:p>
            <a:pPr algn="l" marL="378690" indent="-189345" lvl="1">
              <a:lnSpc>
                <a:spcPts val="2109"/>
              </a:lnSpc>
              <a:buFont typeface="Arial"/>
              <a:buChar char="•"/>
            </a:pPr>
            <a:r>
              <a:rPr lang="en-US" sz="209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 ta asina, e muchanan por sinta bèk.</a:t>
            </a:r>
          </a:p>
          <a:p>
            <a:pPr algn="l" marL="378690" indent="-189345" lvl="1">
              <a:lnSpc>
                <a:spcPts val="2109"/>
              </a:lnSpc>
              <a:buFont typeface="Arial"/>
              <a:buChar char="•"/>
            </a:pPr>
            <a:r>
              <a:rPr lang="en-US" sz="209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 no, nan tin ku sigui buska.</a:t>
            </a:r>
          </a:p>
          <a:p>
            <a:pPr algn="l" marL="378690" indent="-189345" lvl="1">
              <a:lnSpc>
                <a:spcPts val="2109"/>
              </a:lnSpc>
              <a:buFont typeface="Arial"/>
              <a:buChar char="•"/>
            </a:pPr>
            <a:r>
              <a:rPr lang="en-US" sz="209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Duna e muchanan 15 minüt máksimo pa hunga e wega.</a:t>
            </a:r>
          </a:p>
          <a:p>
            <a:pPr algn="l" marL="378690" indent="-189345" lvl="1">
              <a:lnSpc>
                <a:spcPts val="2109"/>
              </a:lnSpc>
              <a:buFont typeface="Arial"/>
              <a:buChar char="•"/>
            </a:pPr>
            <a:r>
              <a:rPr lang="en-US" sz="209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 leuk pa ripití e wega.</a:t>
            </a:r>
          </a:p>
          <a:p>
            <a:pPr algn="l" marL="378690" indent="-189345" lvl="1">
              <a:lnSpc>
                <a:spcPts val="2109"/>
              </a:lnSpc>
              <a:buFont typeface="Arial"/>
              <a:buChar char="•"/>
            </a:pPr>
            <a:r>
              <a:rPr lang="en-US" sz="209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ora ei duna kada mucha un karta diferente.</a:t>
            </a:r>
          </a:p>
          <a:p>
            <a:pPr algn="l" marL="378690" indent="-189345" lvl="1">
              <a:lnSpc>
                <a:spcPts val="2109"/>
              </a:lnSpc>
            </a:pPr>
          </a:p>
          <a:p>
            <a:pPr algn="l" marL="378690" indent="-189345" lvl="1">
              <a:lnSpc>
                <a:spcPts val="1807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417302" y="5877868"/>
            <a:ext cx="4610662" cy="4610662"/>
            <a:chOff x="0" y="0"/>
            <a:chExt cx="6147549" cy="614754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147562" cy="6147562"/>
            </a:xfrm>
            <a:custGeom>
              <a:avLst/>
              <a:gdLst/>
              <a:ahLst/>
              <a:cxnLst/>
              <a:rect r="r" b="b" t="t" l="l"/>
              <a:pathLst>
                <a:path h="6147562" w="6147562">
                  <a:moveTo>
                    <a:pt x="0" y="0"/>
                  </a:moveTo>
                  <a:lnTo>
                    <a:pt x="6147562" y="0"/>
                  </a:lnTo>
                  <a:lnTo>
                    <a:pt x="6147562" y="6147562"/>
                  </a:lnTo>
                  <a:lnTo>
                    <a:pt x="0" y="6147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Kontestanan di e wega di planktòn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144687" y="2269093"/>
            <a:ext cx="14297892" cy="6882051"/>
            <a:chOff x="0" y="0"/>
            <a:chExt cx="19063856" cy="917606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063843" cy="9176131"/>
            </a:xfrm>
            <a:custGeom>
              <a:avLst/>
              <a:gdLst/>
              <a:ahLst/>
              <a:cxnLst/>
              <a:rect r="r" b="b" t="t" l="l"/>
              <a:pathLst>
                <a:path h="9176131" w="19063843">
                  <a:moveTo>
                    <a:pt x="0" y="0"/>
                  </a:moveTo>
                  <a:lnTo>
                    <a:pt x="19063843" y="0"/>
                  </a:lnTo>
                  <a:lnTo>
                    <a:pt x="19063843" y="9176131"/>
                  </a:lnTo>
                  <a:lnTo>
                    <a:pt x="0" y="9176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" t="0" r="-7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325181" y="1220610"/>
            <a:ext cx="5208499" cy="1445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Coral Heroes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952777" y="811711"/>
            <a:ext cx="3936435" cy="2624290"/>
            <a:chOff x="0" y="0"/>
            <a:chExt cx="5248580" cy="349905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248529" cy="3499104"/>
            </a:xfrm>
            <a:custGeom>
              <a:avLst/>
              <a:gdLst/>
              <a:ahLst/>
              <a:cxnLst/>
              <a:rect r="r" b="b" t="t" l="l"/>
              <a:pathLst>
                <a:path h="3499104" w="5248529">
                  <a:moveTo>
                    <a:pt x="0" y="0"/>
                  </a:moveTo>
                  <a:lnTo>
                    <a:pt x="5248529" y="0"/>
                  </a:lnTo>
                  <a:lnTo>
                    <a:pt x="5248529" y="3499104"/>
                  </a:lnTo>
                  <a:lnTo>
                    <a:pt x="0" y="3499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1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Kontestanan di e wega di planktòn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144687" y="2269093"/>
            <a:ext cx="14297892" cy="6882051"/>
            <a:chOff x="0" y="0"/>
            <a:chExt cx="19063856" cy="917606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063843" cy="9176004"/>
            </a:xfrm>
            <a:custGeom>
              <a:avLst/>
              <a:gdLst/>
              <a:ahLst/>
              <a:cxnLst/>
              <a:rect r="r" b="b" t="t" l="l"/>
              <a:pathLst>
                <a:path h="9176004" w="19063843">
                  <a:moveTo>
                    <a:pt x="0" y="0"/>
                  </a:moveTo>
                  <a:lnTo>
                    <a:pt x="19063843" y="0"/>
                  </a:lnTo>
                  <a:lnTo>
                    <a:pt x="19063843" y="9176004"/>
                  </a:lnTo>
                  <a:lnTo>
                    <a:pt x="0" y="917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Kontestanan di e wega di planktòn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144687" y="2269093"/>
            <a:ext cx="14297892" cy="6882051"/>
            <a:chOff x="0" y="0"/>
            <a:chExt cx="19063856" cy="917606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063843" cy="9176004"/>
            </a:xfrm>
            <a:custGeom>
              <a:avLst/>
              <a:gdLst/>
              <a:ahLst/>
              <a:cxnLst/>
              <a:rect r="r" b="b" t="t" l="l"/>
              <a:pathLst>
                <a:path h="9176004" w="19063843">
                  <a:moveTo>
                    <a:pt x="0" y="0"/>
                  </a:moveTo>
                  <a:lnTo>
                    <a:pt x="19063843" y="0"/>
                  </a:lnTo>
                  <a:lnTo>
                    <a:pt x="19063843" y="9176004"/>
                  </a:lnTo>
                  <a:lnTo>
                    <a:pt x="0" y="917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Kontestanan di e wega di planktòn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144687" y="2269093"/>
            <a:ext cx="14297892" cy="6882051"/>
            <a:chOff x="0" y="0"/>
            <a:chExt cx="19063856" cy="917606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063843" cy="9176004"/>
            </a:xfrm>
            <a:custGeom>
              <a:avLst/>
              <a:gdLst/>
              <a:ahLst/>
              <a:cxnLst/>
              <a:rect r="r" b="b" t="t" l="l"/>
              <a:pathLst>
                <a:path h="9176004" w="19063843">
                  <a:moveTo>
                    <a:pt x="0" y="0"/>
                  </a:moveTo>
                  <a:lnTo>
                    <a:pt x="19063843" y="0"/>
                  </a:lnTo>
                  <a:lnTo>
                    <a:pt x="19063843" y="9176004"/>
                  </a:lnTo>
                  <a:lnTo>
                    <a:pt x="0" y="917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9050" y="-149085"/>
            <a:ext cx="18304745" cy="11152451"/>
            <a:chOff x="0" y="0"/>
            <a:chExt cx="24406327" cy="1486993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406352" cy="14869922"/>
            </a:xfrm>
            <a:custGeom>
              <a:avLst/>
              <a:gdLst/>
              <a:ahLst/>
              <a:cxnLst/>
              <a:rect r="r" b="b" t="t" l="l"/>
              <a:pathLst>
                <a:path h="14869922" w="24406352">
                  <a:moveTo>
                    <a:pt x="0" y="0"/>
                  </a:moveTo>
                  <a:lnTo>
                    <a:pt x="24406352" y="0"/>
                  </a:lnTo>
                  <a:lnTo>
                    <a:pt x="24406352" y="14869922"/>
                  </a:lnTo>
                  <a:lnTo>
                    <a:pt x="0" y="14869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2528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52935" y="727939"/>
            <a:ext cx="13875029" cy="1014927"/>
            <a:chOff x="0" y="0"/>
            <a:chExt cx="18500039" cy="13532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 koral ta reprodusí? 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323889" y="2203133"/>
            <a:ext cx="10165747" cy="533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Koral por reprodusí di un forma aseksual. 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Durante por ehèmpel un tormenta, parti di un koral por kibra for di e kolonia. 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pidanan aki por sigui krese bira kolonia nobo otro kaminda. Asina nos ta haña mas koral.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9" id="1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21" id="21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0" y="-763514"/>
            <a:ext cx="18288000" cy="12192000"/>
            <a:chOff x="0" y="0"/>
            <a:chExt cx="24384000" cy="1625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384000" cy="16256000"/>
            </a:xfrm>
            <a:custGeom>
              <a:avLst/>
              <a:gdLst/>
              <a:ahLst/>
              <a:cxnLst/>
              <a:rect r="r" b="b" t="t" l="l"/>
              <a:pathLst>
                <a:path h="1625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6256000"/>
                  </a:lnTo>
                  <a:lnTo>
                    <a:pt x="0" y="1625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52935" y="717975"/>
            <a:ext cx="9342787" cy="1014927"/>
            <a:chOff x="0" y="0"/>
            <a:chExt cx="12457049" cy="13532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457046" cy="1353240"/>
            </a:xfrm>
            <a:custGeom>
              <a:avLst/>
              <a:gdLst/>
              <a:ahLst/>
              <a:cxnLst/>
              <a:rect r="r" b="b" t="t" l="l"/>
              <a:pathLst>
                <a:path h="1353240" w="12457046">
                  <a:moveTo>
                    <a:pt x="0" y="0"/>
                  </a:moveTo>
                  <a:lnTo>
                    <a:pt x="12457046" y="0"/>
                  </a:lnTo>
                  <a:lnTo>
                    <a:pt x="12457046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129366" r="0" b="-129366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47625"/>
              <a:ext cx="1245704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 koral ta reprodusi? 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44375" y="2193169"/>
            <a:ext cx="8026841" cy="5377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Hende tambe por yuda ku esaki. 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Nan por kolektá partinan di koral ku a kibra i hiba nan na un lugá sigur pa nan por sigui krese. 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 ingles nos ta yama esaki coral restoration.</a:t>
            </a:r>
          </a:p>
          <a:p>
            <a:pPr algn="l">
              <a:lnSpc>
                <a:spcPts val="5392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228600" y="9661903"/>
            <a:ext cx="18288000" cy="853697"/>
            <a:chOff x="0" y="0"/>
            <a:chExt cx="24384000" cy="113826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5150170" y="-170955"/>
            <a:ext cx="3500609" cy="1988344"/>
            <a:chOff x="0" y="0"/>
            <a:chExt cx="4667479" cy="2651125"/>
          </a:xfrm>
        </p:grpSpPr>
        <p:sp>
          <p:nvSpPr>
            <p:cNvPr name="Freeform 19" id="19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25851" y="8528856"/>
            <a:ext cx="2668657" cy="2001488"/>
            <a:chOff x="0" y="0"/>
            <a:chExt cx="3558210" cy="2668651"/>
          </a:xfrm>
        </p:grpSpPr>
        <p:sp>
          <p:nvSpPr>
            <p:cNvPr name="Freeform 21" id="21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5503833" y="9051322"/>
            <a:ext cx="1990239" cy="1326832"/>
            <a:chOff x="0" y="0"/>
            <a:chExt cx="2653652" cy="176911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91" y="-192024"/>
            <a:ext cx="18285619" cy="10479024"/>
            <a:chOff x="0" y="0"/>
            <a:chExt cx="24380825" cy="1397203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380825" cy="13972032"/>
            </a:xfrm>
            <a:custGeom>
              <a:avLst/>
              <a:gdLst/>
              <a:ahLst/>
              <a:cxnLst/>
              <a:rect r="r" b="b" t="t" l="l"/>
              <a:pathLst>
                <a:path h="1397203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972032"/>
                  </a:lnTo>
                  <a:lnTo>
                    <a:pt x="0" y="1397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894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52935" y="1135856"/>
            <a:ext cx="9504397" cy="674656"/>
            <a:chOff x="0" y="0"/>
            <a:chExt cx="12672530" cy="89954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672526" cy="899540"/>
            </a:xfrm>
            <a:custGeom>
              <a:avLst/>
              <a:gdLst/>
              <a:ahLst/>
              <a:cxnLst/>
              <a:rect r="r" b="b" t="t" l="l"/>
              <a:pathLst>
                <a:path h="899540" w="12672526">
                  <a:moveTo>
                    <a:pt x="0" y="0"/>
                  </a:moveTo>
                  <a:lnTo>
                    <a:pt x="12672526" y="0"/>
                  </a:lnTo>
                  <a:lnTo>
                    <a:pt x="12672526" y="899540"/>
                  </a:lnTo>
                  <a:lnTo>
                    <a:pt x="0" y="8995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24501" r="0" b="-224501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28575"/>
              <a:ext cx="12672530" cy="870966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 mas koral ta reprodusí? 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44375" y="2247195"/>
            <a:ext cx="8802091" cy="45102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2647" indent="-301323" lvl="1">
              <a:lnSpc>
                <a:spcPts val="3848"/>
              </a:lnSpc>
              <a:buFont typeface="Arial"/>
              <a:buChar char="•"/>
            </a:pPr>
            <a:r>
              <a:rPr lang="en-US" sz="333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Koral tambe por reprodusí di un forma seksual. </a:t>
            </a:r>
          </a:p>
          <a:p>
            <a:pPr algn="l" marL="602647" indent="-301323" lvl="1">
              <a:lnSpc>
                <a:spcPts val="3848"/>
              </a:lnSpc>
              <a:buFont typeface="Arial"/>
              <a:buChar char="•"/>
            </a:pPr>
            <a:r>
              <a:rPr lang="en-US" sz="333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Meskos ku tur otro animal, e polipnan di koral ta produsí sèlnan di reprodukshon ku ta desaroyá bira larvanan di koral nobo. </a:t>
            </a:r>
          </a:p>
          <a:p>
            <a:pPr algn="l" marL="602647" indent="-301323" lvl="1">
              <a:lnSpc>
                <a:spcPts val="3848"/>
              </a:lnSpc>
              <a:buFont typeface="Arial"/>
              <a:buChar char="•"/>
            </a:pPr>
            <a:r>
              <a:rPr lang="en-US" sz="333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Ku mayoria espesie di koral esaki ta sosodé solamente un biaha pa aña, riba un anochi di luna yen.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pic>
        <p:nvPicPr>
          <p:cNvPr name="Picture 10" id="10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3977640" y="-154419"/>
            <a:ext cx="12763967" cy="9572977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 rot="0">
            <a:off x="451895" y="-154419"/>
            <a:ext cx="3525745" cy="4106704"/>
            <a:chOff x="0" y="0"/>
            <a:chExt cx="4700994" cy="547560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700990" cy="5475604"/>
            </a:xfrm>
            <a:custGeom>
              <a:avLst/>
              <a:gdLst/>
              <a:ahLst/>
              <a:cxnLst/>
              <a:rect r="r" b="b" t="t" l="l"/>
              <a:pathLst>
                <a:path h="5475604" w="4700990">
                  <a:moveTo>
                    <a:pt x="0" y="0"/>
                  </a:moveTo>
                  <a:lnTo>
                    <a:pt x="4700990" y="0"/>
                  </a:lnTo>
                  <a:lnTo>
                    <a:pt x="4700990" y="5475604"/>
                  </a:lnTo>
                  <a:lnTo>
                    <a:pt x="0" y="5475604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-99445" t="0" r="-99445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28575"/>
              <a:ext cx="4700994" cy="5447030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4860"/>
                </a:lnSpc>
              </a:pPr>
              <a:r>
                <a:rPr lang="en-US" sz="45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Un vidio tokante di koralnan na Kòrsou.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7" id="1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21" id="21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80000">
                <p:cTn fill="hold" display="false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" t="0" r="-7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4263942" y="1194406"/>
            <a:ext cx="8635365" cy="2600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 yega tempu pa e kwes di koral! </a:t>
            </a:r>
          </a:p>
          <a:p>
            <a:pPr algn="ctr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Bosnan ta kla p’é?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253020" y="4050487"/>
            <a:ext cx="4708103" cy="2271722"/>
            <a:chOff x="0" y="0"/>
            <a:chExt cx="6277470" cy="3028963"/>
          </a:xfrm>
        </p:grpSpPr>
        <p:sp>
          <p:nvSpPr>
            <p:cNvPr name="Freeform 8" id="8" descr="QUIZ: So you think you can present? | Dr. PPT"/>
            <p:cNvSpPr/>
            <p:nvPr/>
          </p:nvSpPr>
          <p:spPr>
            <a:xfrm flipH="false" flipV="false" rot="0">
              <a:off x="0" y="0"/>
              <a:ext cx="6277483" cy="3028950"/>
            </a:xfrm>
            <a:custGeom>
              <a:avLst/>
              <a:gdLst/>
              <a:ahLst/>
              <a:cxnLst/>
              <a:rect r="r" b="b" t="t" l="l"/>
              <a:pathLst>
                <a:path h="3028950" w="6277483">
                  <a:moveTo>
                    <a:pt x="0" y="0"/>
                  </a:moveTo>
                  <a:lnTo>
                    <a:pt x="6277483" y="0"/>
                  </a:lnTo>
                  <a:lnTo>
                    <a:pt x="6277483" y="3028950"/>
                  </a:lnTo>
                  <a:lnTo>
                    <a:pt x="0" y="3028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3279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1343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307544" y="1941062"/>
            <a:ext cx="7938745" cy="3944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Nan ta bakterianan.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Nan ta kolorantenan.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Nan ta planktòn.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Nan ta alganan ku ta biba den polipnan di koral.</a:t>
            </a: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454104" y="265700"/>
            <a:ext cx="17071896" cy="1810750"/>
            <a:chOff x="0" y="0"/>
            <a:chExt cx="22762528" cy="24143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762528" cy="2414330"/>
            </a:xfrm>
            <a:custGeom>
              <a:avLst/>
              <a:gdLst/>
              <a:ahLst/>
              <a:cxnLst/>
              <a:rect r="r" b="b" t="t" l="l"/>
              <a:pathLst>
                <a:path h="2414330" w="22762528">
                  <a:moveTo>
                    <a:pt x="0" y="0"/>
                  </a:moveTo>
                  <a:lnTo>
                    <a:pt x="22762528" y="0"/>
                  </a:lnTo>
                  <a:lnTo>
                    <a:pt x="22762528" y="2414330"/>
                  </a:lnTo>
                  <a:lnTo>
                    <a:pt x="0" y="241433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33706" r="0" b="-133706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47625"/>
              <a:ext cx="22762528" cy="236670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9. Kiko ta zoosantélanan?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307544" y="2768203"/>
            <a:ext cx="12983766" cy="7914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koralnan ta haña su koló di e zoosantélanan, ku ta biba den e polipnan di koral.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koralnan mes ta trahá nan propio skelètnan kolorido.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koralanan ta kambia konstantemente di koló ora e temperatura di e awa di laman ta kambia.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koralnan ta haña su koló di e diferente tipo di planktòn ku nan ta kome..</a:t>
            </a:r>
          </a:p>
          <a:p>
            <a:pPr algn="l" marL="760095" indent="-380048" lvl="1">
              <a:lnSpc>
                <a:spcPts val="5040"/>
              </a:lnSpc>
            </a:pPr>
          </a:p>
          <a:p>
            <a:pPr algn="l" marL="760095" indent="-380048" lvl="1">
              <a:lnSpc>
                <a:spcPts val="5040"/>
              </a:lnSpc>
            </a:pPr>
          </a:p>
          <a:p>
            <a:pPr algn="l" marL="760095" indent="-380048" lvl="1">
              <a:lnSpc>
                <a:spcPts val="5040"/>
              </a:lnSpc>
            </a:pP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454104" y="475250"/>
            <a:ext cx="8932412" cy="2112893"/>
            <a:chOff x="0" y="0"/>
            <a:chExt cx="11909882" cy="28171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909884" cy="2817196"/>
            </a:xfrm>
            <a:custGeom>
              <a:avLst/>
              <a:gdLst/>
              <a:ahLst/>
              <a:cxnLst/>
              <a:rect r="r" b="b" t="t" l="l"/>
              <a:pathLst>
                <a:path h="2817196" w="11909884">
                  <a:moveTo>
                    <a:pt x="0" y="0"/>
                  </a:moveTo>
                  <a:lnTo>
                    <a:pt x="11909884" y="0"/>
                  </a:lnTo>
                  <a:lnTo>
                    <a:pt x="11909884" y="2817196"/>
                  </a:lnTo>
                  <a:lnTo>
                    <a:pt x="0" y="281719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32374" r="0" b="-32374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47625"/>
              <a:ext cx="11909882" cy="276956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10.	Kon un koral ta haña su bunita koló? 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5" id="5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7" id="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3716" y="0"/>
            <a:ext cx="18453735" cy="10149554"/>
            <a:chOff x="0" y="0"/>
            <a:chExt cx="24604980" cy="1353273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604980" cy="13532738"/>
            </a:xfrm>
            <a:custGeom>
              <a:avLst/>
              <a:gdLst/>
              <a:ahLst/>
              <a:cxnLst/>
              <a:rect r="r" b="b" t="t" l="l"/>
              <a:pathLst>
                <a:path h="13532738" w="24604980">
                  <a:moveTo>
                    <a:pt x="0" y="0"/>
                  </a:moveTo>
                  <a:lnTo>
                    <a:pt x="24604980" y="0"/>
                  </a:lnTo>
                  <a:lnTo>
                    <a:pt x="24604980" y="13532738"/>
                  </a:lnTo>
                  <a:lnTo>
                    <a:pt x="0" y="13532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642642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Esaki bo a siña despues di lès 2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079736"/>
            <a:ext cx="10650769" cy="3018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95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Kon koralnan ta haña nan bunita kolónan.</a:t>
            </a:r>
          </a:p>
          <a:p>
            <a:pPr algn="l">
              <a:lnSpc>
                <a:spcPts val="5795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Kiko koralnan ta kome den dia i den anochi.</a:t>
            </a:r>
          </a:p>
          <a:p>
            <a:pPr algn="l">
              <a:lnSpc>
                <a:spcPts val="5795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Kon koralnan ta reprodusí.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7" id="1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21" id="21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307544" y="2958703"/>
            <a:ext cx="14106058" cy="3944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alganan ta keda protehá den e polipnan di koral.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alganan ta haña oksígeno di e polipnan di koral.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alganan ta haña plankton komo kuminda di e polipnan di koral.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alganan no tin mester di polipnan di kora. Na ta será.</a:t>
            </a: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454104" y="475250"/>
            <a:ext cx="13082988" cy="1982200"/>
            <a:chOff x="0" y="0"/>
            <a:chExt cx="17443983" cy="26429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443988" cy="2642930"/>
            </a:xfrm>
            <a:custGeom>
              <a:avLst/>
              <a:gdLst/>
              <a:ahLst/>
              <a:cxnLst/>
              <a:rect r="r" b="b" t="t" l="l"/>
              <a:pathLst>
                <a:path h="2642930" w="17443988">
                  <a:moveTo>
                    <a:pt x="0" y="0"/>
                  </a:moveTo>
                  <a:lnTo>
                    <a:pt x="17443988" y="0"/>
                  </a:lnTo>
                  <a:lnTo>
                    <a:pt x="17443988" y="2642930"/>
                  </a:lnTo>
                  <a:lnTo>
                    <a:pt x="0" y="264293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78605" r="0" b="-78606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47625"/>
              <a:ext cx="17443983" cy="259530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11.	Dikon e zoosantélanan (alganan) tin mester di e polipnan di koral? 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368040" y="3105636"/>
            <a:ext cx="4293870" cy="3297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Alga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Insekto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Planktòn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Mamifero</a:t>
            </a: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2056009" y="1022661"/>
            <a:ext cx="9584350" cy="1821209"/>
            <a:chOff x="0" y="0"/>
            <a:chExt cx="12779134" cy="24282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779136" cy="2428272"/>
            </a:xfrm>
            <a:custGeom>
              <a:avLst/>
              <a:gdLst/>
              <a:ahLst/>
              <a:cxnLst/>
              <a:rect r="r" b="b" t="t" l="l"/>
              <a:pathLst>
                <a:path h="2428272" w="12779136">
                  <a:moveTo>
                    <a:pt x="0" y="0"/>
                  </a:moveTo>
                  <a:lnTo>
                    <a:pt x="12779136" y="0"/>
                  </a:lnTo>
                  <a:lnTo>
                    <a:pt x="12779136" y="2428272"/>
                  </a:lnTo>
                  <a:lnTo>
                    <a:pt x="0" y="242827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52542" r="0" b="-52542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47625"/>
              <a:ext cx="12779134" cy="238065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12. Kiko bo ta mira aki?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144000" y="1609925"/>
            <a:ext cx="6751320" cy="6769903"/>
            <a:chOff x="0" y="0"/>
            <a:chExt cx="9001760" cy="902653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001760" cy="9026525"/>
            </a:xfrm>
            <a:custGeom>
              <a:avLst/>
              <a:gdLst/>
              <a:ahLst/>
              <a:cxnLst/>
              <a:rect r="r" b="b" t="t" l="l"/>
              <a:pathLst>
                <a:path h="9026525" w="9001760">
                  <a:moveTo>
                    <a:pt x="0" y="4513326"/>
                  </a:moveTo>
                  <a:cubicBezTo>
                    <a:pt x="0" y="2020697"/>
                    <a:pt x="2015109" y="0"/>
                    <a:pt x="4500880" y="0"/>
                  </a:cubicBezTo>
                  <a:cubicBezTo>
                    <a:pt x="6986651" y="0"/>
                    <a:pt x="9001760" y="2020697"/>
                    <a:pt x="9001760" y="4513326"/>
                  </a:cubicBezTo>
                  <a:cubicBezTo>
                    <a:pt x="9001760" y="7005955"/>
                    <a:pt x="6986651" y="9026525"/>
                    <a:pt x="4500880" y="9026525"/>
                  </a:cubicBezTo>
                  <a:cubicBezTo>
                    <a:pt x="2015109" y="9026525"/>
                    <a:pt x="0" y="7005828"/>
                    <a:pt x="0" y="4513326"/>
                  </a:cubicBezTo>
                  <a:close/>
                </a:path>
              </a:pathLst>
            </a:custGeom>
            <a:blipFill>
              <a:blip r:embed="rId4"/>
              <a:stretch>
                <a:fillRect l="-137" t="0" r="-137" b="0"/>
              </a:stretch>
            </a:blipFill>
          </p:spPr>
        </p:sp>
      </p:grp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2308165" y="3105636"/>
            <a:ext cx="8542020" cy="4867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koral no ta kome.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koral ta kome santu.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koral ta kome planktòn.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kora ta kome awa di laman.</a:t>
            </a:r>
          </a:p>
          <a:p>
            <a:pPr algn="l" marL="760095" indent="-380048" lvl="1">
              <a:lnSpc>
                <a:spcPts val="5040"/>
              </a:lnSpc>
            </a:pPr>
          </a:p>
          <a:p>
            <a:pPr algn="l" marL="760095" indent="-380048" lvl="1">
              <a:lnSpc>
                <a:spcPts val="5040"/>
              </a:lnSpc>
            </a:pP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2056009" y="1022661"/>
            <a:ext cx="9584350" cy="1821209"/>
            <a:chOff x="0" y="0"/>
            <a:chExt cx="12779134" cy="24282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779136" cy="2428272"/>
            </a:xfrm>
            <a:custGeom>
              <a:avLst/>
              <a:gdLst/>
              <a:ahLst/>
              <a:cxnLst/>
              <a:rect r="r" b="b" t="t" l="l"/>
              <a:pathLst>
                <a:path h="2428272" w="12779136">
                  <a:moveTo>
                    <a:pt x="0" y="0"/>
                  </a:moveTo>
                  <a:lnTo>
                    <a:pt x="12779136" y="0"/>
                  </a:lnTo>
                  <a:lnTo>
                    <a:pt x="12779136" y="2428272"/>
                  </a:lnTo>
                  <a:lnTo>
                    <a:pt x="0" y="242827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52542" r="0" b="-52542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47625"/>
              <a:ext cx="12779134" cy="238065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13. Kiko un koral ta kome?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102340" y="2195608"/>
            <a:ext cx="5500440" cy="5598519"/>
            <a:chOff x="0" y="0"/>
            <a:chExt cx="7333920" cy="746469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333869" cy="7464679"/>
            </a:xfrm>
            <a:custGeom>
              <a:avLst/>
              <a:gdLst/>
              <a:ahLst/>
              <a:cxnLst/>
              <a:rect r="r" b="b" t="t" l="l"/>
              <a:pathLst>
                <a:path h="7464679" w="7333869">
                  <a:moveTo>
                    <a:pt x="0" y="3732403"/>
                  </a:moveTo>
                  <a:cubicBezTo>
                    <a:pt x="0" y="1671066"/>
                    <a:pt x="1641729" y="0"/>
                    <a:pt x="3666998" y="0"/>
                  </a:cubicBezTo>
                  <a:cubicBezTo>
                    <a:pt x="5692267" y="0"/>
                    <a:pt x="7333869" y="1671066"/>
                    <a:pt x="7333869" y="3732403"/>
                  </a:cubicBezTo>
                  <a:cubicBezTo>
                    <a:pt x="7333869" y="5793741"/>
                    <a:pt x="5692140" y="7464679"/>
                    <a:pt x="3666998" y="7464679"/>
                  </a:cubicBezTo>
                  <a:cubicBezTo>
                    <a:pt x="1641856" y="7464679"/>
                    <a:pt x="0" y="5793613"/>
                    <a:pt x="0" y="3732403"/>
                  </a:cubicBezTo>
                  <a:close/>
                </a:path>
              </a:pathLst>
            </a:custGeom>
            <a:blipFill>
              <a:blip r:embed="rId4"/>
              <a:stretch>
                <a:fillRect l="-56024" t="0" r="-56025" b="0"/>
              </a:stretch>
            </a:blipFill>
          </p:spPr>
        </p:sp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5862459" y="8842057"/>
            <a:ext cx="963444" cy="484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33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72615" y="2192722"/>
            <a:ext cx="8070590" cy="4867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koral ta muriendo.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koral ta buskano kuminda.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koral ta trasladá. 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koral ta prokreá.</a:t>
            </a:r>
          </a:p>
          <a:p>
            <a:pPr algn="l" marL="760095" indent="-380048" lvl="1">
              <a:lnSpc>
                <a:spcPts val="5040"/>
              </a:lnSpc>
            </a:pPr>
          </a:p>
          <a:p>
            <a:pPr algn="l" marL="760095" indent="-380048" lvl="1">
              <a:lnSpc>
                <a:spcPts val="5040"/>
              </a:lnSpc>
            </a:pP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8" id="8"/>
          <p:cNvGrpSpPr/>
          <p:nvPr/>
        </p:nvGrpSpPr>
        <p:grpSpPr>
          <a:xfrm rot="0">
            <a:off x="517379" y="445198"/>
            <a:ext cx="14252343" cy="1720853"/>
            <a:chOff x="0" y="0"/>
            <a:chExt cx="19003124" cy="229447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003122" cy="2294476"/>
            </a:xfrm>
            <a:custGeom>
              <a:avLst/>
              <a:gdLst/>
              <a:ahLst/>
              <a:cxnLst/>
              <a:rect r="r" b="b" t="t" l="l"/>
              <a:pathLst>
                <a:path h="2294476" w="19003122">
                  <a:moveTo>
                    <a:pt x="0" y="0"/>
                  </a:moveTo>
                  <a:lnTo>
                    <a:pt x="19003122" y="0"/>
                  </a:lnTo>
                  <a:lnTo>
                    <a:pt x="19003122" y="2294476"/>
                  </a:lnTo>
                  <a:lnTo>
                    <a:pt x="0" y="229447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11377" r="0" b="-111377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>
              <a:off x="0" y="47625"/>
              <a:ext cx="19003124" cy="224684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14. Kiko ta pasando ku e koral aki?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5862459" y="8842057"/>
            <a:ext cx="963444" cy="484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34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8819" y="3763280"/>
            <a:ext cx="6853371" cy="2937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Nunka.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Kada nuebe luna.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biaha pa aña.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Kada luna ora luna ta yen.</a:t>
            </a:r>
          </a:p>
          <a:p>
            <a:pPr algn="l" marL="651510" indent="-325755" lvl="1">
              <a:lnSpc>
                <a:spcPts val="4320"/>
              </a:lnSpc>
            </a:pPr>
          </a:p>
        </p:txBody>
      </p:sp>
      <p:grpSp>
        <p:nvGrpSpPr>
          <p:cNvPr name="Group 8" id="8"/>
          <p:cNvGrpSpPr/>
          <p:nvPr/>
        </p:nvGrpSpPr>
        <p:grpSpPr>
          <a:xfrm rot="0">
            <a:off x="517379" y="445198"/>
            <a:ext cx="7306704" cy="3085186"/>
            <a:chOff x="0" y="0"/>
            <a:chExt cx="9742272" cy="41135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742272" cy="4113578"/>
            </a:xfrm>
            <a:custGeom>
              <a:avLst/>
              <a:gdLst/>
              <a:ahLst/>
              <a:cxnLst/>
              <a:rect r="r" b="b" t="t" l="l"/>
              <a:pathLst>
                <a:path h="4113578" w="9742272">
                  <a:moveTo>
                    <a:pt x="0" y="0"/>
                  </a:moveTo>
                  <a:lnTo>
                    <a:pt x="9742272" y="0"/>
                  </a:lnTo>
                  <a:lnTo>
                    <a:pt x="9742272" y="4113578"/>
                  </a:lnTo>
                  <a:lnTo>
                    <a:pt x="0" y="411357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4174" t="0" r="-4174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>
              <a:off x="0" y="28575"/>
              <a:ext cx="9742272" cy="408500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15.	Kon frekuente e mayoria di e koralnan ta prokreá?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0" y="-176022"/>
            <a:ext cx="18547080" cy="10549080"/>
            <a:chOff x="0" y="0"/>
            <a:chExt cx="24729440" cy="1406544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729439" cy="14065504"/>
            </a:xfrm>
            <a:custGeom>
              <a:avLst/>
              <a:gdLst/>
              <a:ahLst/>
              <a:cxnLst/>
              <a:rect r="r" b="b" t="t" l="l"/>
              <a:pathLst>
                <a:path h="14065504" w="24729439">
                  <a:moveTo>
                    <a:pt x="0" y="0"/>
                  </a:moveTo>
                  <a:lnTo>
                    <a:pt x="24729439" y="0"/>
                  </a:lnTo>
                  <a:lnTo>
                    <a:pt x="24729439" y="14065504"/>
                  </a:lnTo>
                  <a:lnTo>
                    <a:pt x="0" y="14065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5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523407" y="6474181"/>
            <a:ext cx="4074233" cy="3309899"/>
            <a:chOff x="0" y="0"/>
            <a:chExt cx="5432311" cy="44131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2310" cy="4413194"/>
            </a:xfrm>
            <a:custGeom>
              <a:avLst/>
              <a:gdLst/>
              <a:ahLst/>
              <a:cxnLst/>
              <a:rect r="r" b="b" t="t" l="l"/>
              <a:pathLst>
                <a:path h="4413194" w="5432310">
                  <a:moveTo>
                    <a:pt x="0" y="0"/>
                  </a:moveTo>
                  <a:lnTo>
                    <a:pt x="5432310" y="0"/>
                  </a:lnTo>
                  <a:lnTo>
                    <a:pt x="5432310" y="4413194"/>
                  </a:lnTo>
                  <a:lnTo>
                    <a:pt x="0" y="4413194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-54233" t="0" r="-54233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38100"/>
              <a:ext cx="5432311" cy="4375099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5994"/>
                </a:lnSpc>
              </a:pPr>
              <a:r>
                <a:rPr lang="en-US" sz="555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 yega tempu pa e kijkdoos di koral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6786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 bo ta traha un kijkdoos di koral?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230050"/>
            <a:ext cx="14492449" cy="5258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50"/>
              </a:lnSpc>
            </a:pPr>
            <a:r>
              <a:rPr lang="en-US" sz="297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Instrukshon pa dosente</a:t>
            </a:r>
          </a:p>
          <a:p>
            <a:pPr algn="l" marL="388191" indent="-194096" lvl="1">
              <a:lnSpc>
                <a:spcPts val="2265"/>
              </a:lnSpc>
              <a:buFont typeface="Arial"/>
              <a:buChar char="•"/>
            </a:pPr>
            <a:r>
              <a:rPr lang="en-US" sz="214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Pone e 9 páginanan ku e elementonan pa den e kijkdoos riba mesa.</a:t>
            </a:r>
          </a:p>
          <a:p>
            <a:pPr algn="l" marL="388191" indent="-194096" lvl="1">
              <a:lnSpc>
                <a:spcPts val="2265"/>
              </a:lnSpc>
              <a:buFont typeface="Arial"/>
              <a:buChar char="•"/>
            </a:pPr>
            <a:r>
              <a:rPr lang="en-US" sz="214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Laga kada mucha skohe su propio página i lag’é klùr esaki. </a:t>
            </a:r>
          </a:p>
          <a:p>
            <a:pPr algn="l" marL="388191" indent="-194096" lvl="1">
              <a:lnSpc>
                <a:spcPts val="2265"/>
              </a:lnSpc>
              <a:buFont typeface="Arial"/>
              <a:buChar char="•"/>
            </a:pPr>
            <a:r>
              <a:rPr lang="en-US" sz="214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Splika e muchanan ku nan ta bai traha un kijkdoos bunita i duna nan 30 minüt máksimo pa klùr nan páginanan. </a:t>
            </a:r>
          </a:p>
          <a:p>
            <a:pPr algn="l" marL="388191" indent="-194096" lvl="1">
              <a:lnSpc>
                <a:spcPts val="2265"/>
              </a:lnSpc>
              <a:buFont typeface="Arial"/>
              <a:buChar char="•"/>
            </a:pPr>
            <a:r>
              <a:rPr lang="en-US" sz="214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Despues parti e muchanan den grupo di 5 mucha máksimo, i skùif e mesanan di e gruponan huntu.</a:t>
            </a:r>
          </a:p>
          <a:p>
            <a:pPr algn="l" marL="388191" indent="-194096" lvl="1">
              <a:lnSpc>
                <a:spcPts val="2265"/>
              </a:lnSpc>
              <a:buFont typeface="Arial"/>
              <a:buChar char="•"/>
            </a:pPr>
            <a:r>
              <a:rPr lang="en-US" sz="214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Duna kada grupo 2 kaha di karton. Tambe duna e gruponan algun material èkstra manera skürpapir, fèrf, pida palu, papel kolorido i karton èkstra.</a:t>
            </a:r>
          </a:p>
          <a:p>
            <a:pPr algn="l" marL="388191" indent="-194096" lvl="1">
              <a:lnSpc>
                <a:spcPts val="2265"/>
              </a:lnSpc>
              <a:buFont typeface="Arial"/>
              <a:buChar char="•"/>
            </a:pPr>
            <a:r>
              <a:rPr lang="en-US" sz="214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Laga e grupitonan traha un kijkdoos di koral huntu. E kijkdoos mester tin un parti riba awa i un parti bou di awa.</a:t>
            </a:r>
          </a:p>
          <a:p>
            <a:pPr algn="l" marL="388191" indent="-194096" lvl="1">
              <a:lnSpc>
                <a:spcPts val="2265"/>
              </a:lnSpc>
              <a:buFont typeface="Arial"/>
              <a:buChar char="•"/>
            </a:pPr>
            <a:r>
              <a:rPr lang="en-US" sz="214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Duna e muchanan un ora máksimo pa kaba e kijkdoos.</a:t>
            </a:r>
          </a:p>
          <a:p>
            <a:pPr algn="l" marL="388191" indent="-194096" lvl="1">
              <a:lnSpc>
                <a:spcPts val="2265"/>
              </a:lnSpc>
              <a:buFont typeface="Arial"/>
              <a:buChar char="•"/>
            </a:pPr>
            <a:r>
              <a:rPr lang="en-US" sz="214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Tambe por parti e aktividat aki den dos lès.</a:t>
            </a:r>
          </a:p>
          <a:p>
            <a:pPr algn="l" marL="268748" indent="-134374" lvl="1">
              <a:lnSpc>
                <a:spcPts val="1568"/>
              </a:lnSpc>
            </a:pPr>
            <a:r>
              <a:rPr lang="en-US" sz="148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  <a:p>
            <a:pPr algn="l" marL="388191" indent="-194096" lvl="1">
              <a:lnSpc>
                <a:spcPts val="1853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" t="0" r="-7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440243" y="1220610"/>
            <a:ext cx="6211510" cy="1445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Masha bon!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952777" y="811711"/>
            <a:ext cx="3936435" cy="2624290"/>
            <a:chOff x="0" y="0"/>
            <a:chExt cx="5248580" cy="349905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248529" cy="3499104"/>
            </a:xfrm>
            <a:custGeom>
              <a:avLst/>
              <a:gdLst/>
              <a:ahLst/>
              <a:cxnLst/>
              <a:rect r="r" b="b" t="t" l="l"/>
              <a:pathLst>
                <a:path h="3499104" w="5248529">
                  <a:moveTo>
                    <a:pt x="0" y="0"/>
                  </a:moveTo>
                  <a:lnTo>
                    <a:pt x="5248529" y="0"/>
                  </a:lnTo>
                  <a:lnTo>
                    <a:pt x="5248529" y="3499104"/>
                  </a:lnTo>
                  <a:lnTo>
                    <a:pt x="0" y="3499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1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5" id="5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7" id="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9050" y="-19050"/>
            <a:ext cx="24158219" cy="13589003"/>
            <a:chOff x="0" y="0"/>
            <a:chExt cx="32210959" cy="18118671"/>
          </a:xfrm>
        </p:grpSpPr>
        <p:sp>
          <p:nvSpPr>
            <p:cNvPr name="Freeform 9" id="9"/>
            <p:cNvSpPr/>
            <p:nvPr/>
          </p:nvSpPr>
          <p:spPr>
            <a:xfrm flipH="true" flipV="false" rot="0">
              <a:off x="0" y="0"/>
              <a:ext cx="32211011" cy="18118710"/>
            </a:xfrm>
            <a:custGeom>
              <a:avLst/>
              <a:gdLst/>
              <a:ahLst/>
              <a:cxnLst/>
              <a:rect r="r" b="b" t="t" l="l"/>
              <a:pathLst>
                <a:path h="18118710" w="32211011">
                  <a:moveTo>
                    <a:pt x="32211011" y="0"/>
                  </a:moveTo>
                  <a:lnTo>
                    <a:pt x="0" y="0"/>
                  </a:lnTo>
                  <a:lnTo>
                    <a:pt x="0" y="18118710"/>
                  </a:lnTo>
                  <a:lnTo>
                    <a:pt x="32211011" y="18118710"/>
                  </a:lnTo>
                  <a:lnTo>
                    <a:pt x="32211011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48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550231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Esaki ta e èkstranan di lès 2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054000"/>
            <a:ext cx="13533120" cy="1109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wega di planktòn.</a:t>
            </a:r>
          </a:p>
          <a:p>
            <a:pPr algn="l" marL="760095" indent="-380048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kwes di koral.</a:t>
            </a:r>
          </a:p>
          <a:p>
            <a:pPr algn="l" marL="760095" indent="-380048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kijkdoos di koral.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17" id="1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9" id="1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0" y="-1269368"/>
            <a:ext cx="18316242" cy="12612500"/>
            <a:chOff x="0" y="0"/>
            <a:chExt cx="24421656" cy="1681666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421592" cy="16816705"/>
            </a:xfrm>
            <a:custGeom>
              <a:avLst/>
              <a:gdLst/>
              <a:ahLst/>
              <a:cxnLst/>
              <a:rect r="r" b="b" t="t" l="l"/>
              <a:pathLst>
                <a:path h="16816705" w="24421592">
                  <a:moveTo>
                    <a:pt x="0" y="0"/>
                  </a:moveTo>
                  <a:lnTo>
                    <a:pt x="24421592" y="0"/>
                  </a:lnTo>
                  <a:lnTo>
                    <a:pt x="24421592" y="16816705"/>
                  </a:lnTo>
                  <a:lnTo>
                    <a:pt x="0" y="16816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5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5" id="15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17" id="1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6351299" y="5528500"/>
            <a:ext cx="9806149" cy="1774565"/>
            <a:chOff x="0" y="0"/>
            <a:chExt cx="13074866" cy="236608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074862" cy="2366090"/>
            </a:xfrm>
            <a:custGeom>
              <a:avLst/>
              <a:gdLst/>
              <a:ahLst/>
              <a:cxnLst/>
              <a:rect r="r" b="b" t="t" l="l"/>
              <a:pathLst>
                <a:path h="2366090" w="13074862">
                  <a:moveTo>
                    <a:pt x="0" y="0"/>
                  </a:moveTo>
                  <a:lnTo>
                    <a:pt x="13074862" y="0"/>
                  </a:lnTo>
                  <a:lnTo>
                    <a:pt x="13074862" y="2366090"/>
                  </a:lnTo>
                  <a:lnTo>
                    <a:pt x="0" y="236609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57673" r="0" b="-57673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04775"/>
              <a:ext cx="13074866" cy="247086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10015"/>
                </a:lnSpc>
              </a:pPr>
              <a:r>
                <a:rPr lang="en-US" sz="78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 koralnan ta haña nan koló?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7210044" y="9642729"/>
            <a:ext cx="10986516" cy="584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 tooltip="https://schooltv.nl/video/hoe-krijgt-koraal-zijn-kleur-help-het-koraal-wordt-wit/"/>
              </a:rPr>
              <a:t>https://schooltv.nl/video/hoe-krijgt-koraal-zijn-kleur-help-het-koraal-wordt-wit/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2861691" y="7928896"/>
            <a:ext cx="4969516" cy="2001488"/>
            <a:chOff x="0" y="0"/>
            <a:chExt cx="6626022" cy="266865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625971" cy="2668651"/>
            </a:xfrm>
            <a:custGeom>
              <a:avLst/>
              <a:gdLst/>
              <a:ahLst/>
              <a:cxnLst/>
              <a:rect r="r" b="b" t="t" l="l"/>
              <a:pathLst>
                <a:path h="2668651" w="6625971">
                  <a:moveTo>
                    <a:pt x="0" y="0"/>
                  </a:moveTo>
                  <a:lnTo>
                    <a:pt x="6625971" y="0"/>
                  </a:lnTo>
                  <a:lnTo>
                    <a:pt x="6625971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38100"/>
              <a:ext cx="18500039" cy="1315136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184"/>
                </a:lnSpc>
              </a:pPr>
              <a:r>
                <a:rPr lang="en-US" sz="48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Kua matanan ta biba den un polip di koral?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611050"/>
            <a:ext cx="13533120" cy="533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Alga ta matanan chikititu. 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Nan ta biba sigur den e polipnan di koral. 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Nan ta produsí oksígeo i suku.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1738562" y="2295944"/>
            <a:ext cx="6260754" cy="6665976"/>
            <a:chOff x="0" y="0"/>
            <a:chExt cx="8347672" cy="888796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347710" cy="8887968"/>
            </a:xfrm>
            <a:custGeom>
              <a:avLst/>
              <a:gdLst/>
              <a:ahLst/>
              <a:cxnLst/>
              <a:rect r="r" b="b" t="t" l="l"/>
              <a:pathLst>
                <a:path h="8887968" w="8347710">
                  <a:moveTo>
                    <a:pt x="0" y="0"/>
                  </a:moveTo>
                  <a:lnTo>
                    <a:pt x="8347710" y="0"/>
                  </a:lnTo>
                  <a:lnTo>
                    <a:pt x="8347710" y="8887968"/>
                  </a:lnTo>
                  <a:lnTo>
                    <a:pt x="0" y="88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1494856" y="7212997"/>
            <a:ext cx="3374079" cy="2135515"/>
            <a:chOff x="0" y="0"/>
            <a:chExt cx="4498772" cy="2847353"/>
          </a:xfrm>
        </p:grpSpPr>
        <p:sp>
          <p:nvSpPr>
            <p:cNvPr name="Freeform 19" id="19" descr="Bacteria Transparent"/>
            <p:cNvSpPr/>
            <p:nvPr/>
          </p:nvSpPr>
          <p:spPr>
            <a:xfrm flipH="false" flipV="false" rot="0">
              <a:off x="0" y="0"/>
              <a:ext cx="4498721" cy="2847340"/>
            </a:xfrm>
            <a:custGeom>
              <a:avLst/>
              <a:gdLst/>
              <a:ahLst/>
              <a:cxnLst/>
              <a:rect r="r" b="b" t="t" l="l"/>
              <a:pathLst>
                <a:path h="2847340" w="4498721">
                  <a:moveTo>
                    <a:pt x="0" y="0"/>
                  </a:moveTo>
                  <a:lnTo>
                    <a:pt x="4498721" y="0"/>
                  </a:lnTo>
                  <a:lnTo>
                    <a:pt x="4498721" y="2847340"/>
                  </a:lnTo>
                  <a:lnTo>
                    <a:pt x="0" y="2847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1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203915" y="6439976"/>
            <a:ext cx="1837401" cy="1162926"/>
            <a:chOff x="0" y="0"/>
            <a:chExt cx="2449868" cy="1550568"/>
          </a:xfrm>
        </p:grpSpPr>
        <p:sp>
          <p:nvSpPr>
            <p:cNvPr name="Freeform 21" id="21" descr="Bacteria Transparent"/>
            <p:cNvSpPr/>
            <p:nvPr/>
          </p:nvSpPr>
          <p:spPr>
            <a:xfrm flipH="false" flipV="false" rot="0">
              <a:off x="0" y="0"/>
              <a:ext cx="2449830" cy="1550543"/>
            </a:xfrm>
            <a:custGeom>
              <a:avLst/>
              <a:gdLst/>
              <a:ahLst/>
              <a:cxnLst/>
              <a:rect r="r" b="b" t="t" l="l"/>
              <a:pathLst>
                <a:path h="1550543" w="2449830">
                  <a:moveTo>
                    <a:pt x="0" y="0"/>
                  </a:moveTo>
                  <a:lnTo>
                    <a:pt x="2449830" y="0"/>
                  </a:lnTo>
                  <a:lnTo>
                    <a:pt x="2449830" y="1550543"/>
                  </a:lnTo>
                  <a:lnTo>
                    <a:pt x="0" y="1550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2" b="-1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8874081" y="6181906"/>
            <a:ext cx="1837401" cy="1162926"/>
            <a:chOff x="0" y="0"/>
            <a:chExt cx="2449868" cy="1550568"/>
          </a:xfrm>
        </p:grpSpPr>
        <p:sp>
          <p:nvSpPr>
            <p:cNvPr name="Freeform 23" id="23" descr="Bacteria Transparent"/>
            <p:cNvSpPr/>
            <p:nvPr/>
          </p:nvSpPr>
          <p:spPr>
            <a:xfrm flipH="false" flipV="false" rot="0">
              <a:off x="0" y="0"/>
              <a:ext cx="2449830" cy="1550543"/>
            </a:xfrm>
            <a:custGeom>
              <a:avLst/>
              <a:gdLst/>
              <a:ahLst/>
              <a:cxnLst/>
              <a:rect r="r" b="b" t="t" l="l"/>
              <a:pathLst>
                <a:path h="1550543" w="2449830">
                  <a:moveTo>
                    <a:pt x="0" y="0"/>
                  </a:moveTo>
                  <a:lnTo>
                    <a:pt x="2449830" y="0"/>
                  </a:lnTo>
                  <a:lnTo>
                    <a:pt x="2449830" y="1550543"/>
                  </a:lnTo>
                  <a:lnTo>
                    <a:pt x="0" y="1550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2" b="-1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0509990" y="7428281"/>
            <a:ext cx="1157126" cy="732368"/>
            <a:chOff x="0" y="0"/>
            <a:chExt cx="1542834" cy="976490"/>
          </a:xfrm>
        </p:grpSpPr>
        <p:sp>
          <p:nvSpPr>
            <p:cNvPr name="Freeform 25" id="25" descr="Bacteria Transparent"/>
            <p:cNvSpPr/>
            <p:nvPr/>
          </p:nvSpPr>
          <p:spPr>
            <a:xfrm flipH="false" flipV="false" rot="0">
              <a:off x="0" y="0"/>
              <a:ext cx="1542796" cy="976503"/>
            </a:xfrm>
            <a:custGeom>
              <a:avLst/>
              <a:gdLst/>
              <a:ahLst/>
              <a:cxnLst/>
              <a:rect r="r" b="b" t="t" l="l"/>
              <a:pathLst>
                <a:path h="976503" w="1542796">
                  <a:moveTo>
                    <a:pt x="0" y="0"/>
                  </a:moveTo>
                  <a:lnTo>
                    <a:pt x="1542796" y="0"/>
                  </a:lnTo>
                  <a:lnTo>
                    <a:pt x="1542796" y="976503"/>
                  </a:lnTo>
                  <a:lnTo>
                    <a:pt x="0" y="976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3" b="1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91" y="-192024"/>
            <a:ext cx="18285619" cy="10478357"/>
            <a:chOff x="0" y="0"/>
            <a:chExt cx="24380825" cy="1397114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380825" cy="13971143"/>
            </a:xfrm>
            <a:custGeom>
              <a:avLst/>
              <a:gdLst/>
              <a:ahLst/>
              <a:cxnLst/>
              <a:rect r="r" b="b" t="t" l="l"/>
              <a:pathLst>
                <a:path h="13971143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971143"/>
                  </a:lnTo>
                  <a:lnTo>
                    <a:pt x="0" y="13971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886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52935" y="1135856"/>
            <a:ext cx="9188929" cy="1031272"/>
            <a:chOff x="0" y="0"/>
            <a:chExt cx="12251906" cy="137502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251902" cy="1375028"/>
            </a:xfrm>
            <a:custGeom>
              <a:avLst/>
              <a:gdLst/>
              <a:ahLst/>
              <a:cxnLst/>
              <a:rect r="r" b="b" t="t" l="l"/>
              <a:pathLst>
                <a:path h="1375028" w="12251902">
                  <a:moveTo>
                    <a:pt x="0" y="0"/>
                  </a:moveTo>
                  <a:lnTo>
                    <a:pt x="12251902" y="0"/>
                  </a:lnTo>
                  <a:lnTo>
                    <a:pt x="12251902" y="1375028"/>
                  </a:lnTo>
                  <a:lnTo>
                    <a:pt x="0" y="1375028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123617" r="0" b="-123617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28575"/>
              <a:ext cx="12251906" cy="1346454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 koralnan ta haña nan bunita kolónan?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44375" y="2875197"/>
            <a:ext cx="15929658" cy="2851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Nos ta yama e alganan ku ta biba den e polipnan di koral zoosantelanan.</a:t>
            </a:r>
          </a:p>
          <a:p>
            <a:pPr algn="l" marL="651510" indent="-325755" lvl="1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Zoosantelanana tin hopi diferente koló.</a:t>
            </a:r>
          </a:p>
          <a:p>
            <a:pPr algn="l" marL="651510" indent="-325755" lvl="1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polipnan di e koral mes ta blanku. </a:t>
            </a:r>
          </a:p>
          <a:p>
            <a:pPr algn="l" marL="651510" indent="-325755" lvl="1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 e zoosantelanan ku ta duna e koralnan nan bunita kolónan.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91" y="-192024"/>
            <a:ext cx="18285619" cy="10478357"/>
            <a:chOff x="0" y="0"/>
            <a:chExt cx="24380825" cy="1397114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380825" cy="13971143"/>
            </a:xfrm>
            <a:custGeom>
              <a:avLst/>
              <a:gdLst/>
              <a:ahLst/>
              <a:cxnLst/>
              <a:rect r="r" b="b" t="t" l="l"/>
              <a:pathLst>
                <a:path h="13971143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971143"/>
                  </a:lnTo>
                  <a:lnTo>
                    <a:pt x="0" y="13971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886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Kiko koral ta kome den dia?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44375" y="2611050"/>
            <a:ext cx="13533120" cy="533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zoosantelanan tambe ta duna e polipnan di koral supstansianan nutritivo.</a:t>
            </a:r>
          </a:p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Koralnan gusta suku.</a:t>
            </a:r>
          </a:p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Esei nan ta kome den dia ora tin solo.</a:t>
            </a:r>
          </a:p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Nan ta haña e suku aki di e zoosantelanan. </a:t>
            </a:r>
          </a:p>
          <a:p>
            <a:pPr algn="l" marL="760095" indent="-380048" lvl="1">
              <a:lnSpc>
                <a:spcPts val="4536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Kon alganan i polipnan ta yuda otro?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658675"/>
            <a:ext cx="8527771" cy="5286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2647" indent="-301323" lvl="1">
              <a:lnSpc>
                <a:spcPts val="3848"/>
              </a:lnSpc>
              <a:buFont typeface="Arial"/>
              <a:buChar char="•"/>
            </a:pPr>
            <a:r>
              <a:rPr lang="en-US" sz="333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Zoosantélanan i polipnan di koral ta amigu; nan ta yuda otro!</a:t>
            </a:r>
          </a:p>
          <a:p>
            <a:pPr algn="l" marL="602647" indent="-301323" lvl="1">
              <a:lnSpc>
                <a:spcPts val="3848"/>
              </a:lnSpc>
              <a:buFont typeface="Arial"/>
              <a:buChar char="•"/>
            </a:pPr>
            <a:r>
              <a:rPr lang="en-US" sz="333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alganan ta haña un ambiente sigur den e polipnan di koral. </a:t>
            </a:r>
          </a:p>
          <a:p>
            <a:pPr algn="l" marL="602647" indent="-301323" lvl="1">
              <a:lnSpc>
                <a:spcPts val="3848"/>
              </a:lnSpc>
              <a:buFont typeface="Arial"/>
              <a:buChar char="•"/>
            </a:pPr>
            <a:r>
              <a:rPr lang="en-US" sz="333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 motibu di e zoosantelanan e polipnan di koral tin nan bunita kolónan, i nan tambe ta haña supstansianan nutritivo den forma di suku. </a:t>
            </a:r>
          </a:p>
          <a:p>
            <a:pPr algn="l" marL="502206" indent="-251103" lvl="1">
              <a:lnSpc>
                <a:spcPts val="3206"/>
              </a:lnSpc>
            </a:pPr>
            <a:r>
              <a:rPr lang="en-US" sz="277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 marL="602647" indent="-301323" lvl="1">
              <a:lnSpc>
                <a:spcPts val="3236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1738562" y="2295944"/>
            <a:ext cx="6260754" cy="6665976"/>
            <a:chOff x="0" y="0"/>
            <a:chExt cx="8347672" cy="888796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347710" cy="8887968"/>
            </a:xfrm>
            <a:custGeom>
              <a:avLst/>
              <a:gdLst/>
              <a:ahLst/>
              <a:cxnLst/>
              <a:rect r="r" b="b" t="t" l="l"/>
              <a:pathLst>
                <a:path h="8887968" w="8347710">
                  <a:moveTo>
                    <a:pt x="0" y="0"/>
                  </a:moveTo>
                  <a:lnTo>
                    <a:pt x="8347710" y="0"/>
                  </a:lnTo>
                  <a:lnTo>
                    <a:pt x="8347710" y="8887968"/>
                  </a:lnTo>
                  <a:lnTo>
                    <a:pt x="0" y="88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1494856" y="7212997"/>
            <a:ext cx="3374079" cy="2135515"/>
            <a:chOff x="0" y="0"/>
            <a:chExt cx="4498772" cy="2847353"/>
          </a:xfrm>
        </p:grpSpPr>
        <p:sp>
          <p:nvSpPr>
            <p:cNvPr name="Freeform 19" id="19" descr="Bacteria Transparent"/>
            <p:cNvSpPr/>
            <p:nvPr/>
          </p:nvSpPr>
          <p:spPr>
            <a:xfrm flipH="false" flipV="false" rot="0">
              <a:off x="0" y="0"/>
              <a:ext cx="4498721" cy="2847340"/>
            </a:xfrm>
            <a:custGeom>
              <a:avLst/>
              <a:gdLst/>
              <a:ahLst/>
              <a:cxnLst/>
              <a:rect r="r" b="b" t="t" l="l"/>
              <a:pathLst>
                <a:path h="2847340" w="4498721">
                  <a:moveTo>
                    <a:pt x="0" y="0"/>
                  </a:moveTo>
                  <a:lnTo>
                    <a:pt x="4498721" y="0"/>
                  </a:lnTo>
                  <a:lnTo>
                    <a:pt x="4498721" y="2847340"/>
                  </a:lnTo>
                  <a:lnTo>
                    <a:pt x="0" y="2847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1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203915" y="6439976"/>
            <a:ext cx="1837401" cy="1162926"/>
            <a:chOff x="0" y="0"/>
            <a:chExt cx="2449868" cy="1550568"/>
          </a:xfrm>
        </p:grpSpPr>
        <p:sp>
          <p:nvSpPr>
            <p:cNvPr name="Freeform 21" id="21" descr="Bacteria Transparent"/>
            <p:cNvSpPr/>
            <p:nvPr/>
          </p:nvSpPr>
          <p:spPr>
            <a:xfrm flipH="false" flipV="false" rot="0">
              <a:off x="0" y="0"/>
              <a:ext cx="2449830" cy="1550543"/>
            </a:xfrm>
            <a:custGeom>
              <a:avLst/>
              <a:gdLst/>
              <a:ahLst/>
              <a:cxnLst/>
              <a:rect r="r" b="b" t="t" l="l"/>
              <a:pathLst>
                <a:path h="1550543" w="2449830">
                  <a:moveTo>
                    <a:pt x="0" y="0"/>
                  </a:moveTo>
                  <a:lnTo>
                    <a:pt x="2449830" y="0"/>
                  </a:lnTo>
                  <a:lnTo>
                    <a:pt x="2449830" y="1550543"/>
                  </a:lnTo>
                  <a:lnTo>
                    <a:pt x="0" y="1550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2" b="-1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9430683" y="6718849"/>
            <a:ext cx="1837401" cy="1162926"/>
            <a:chOff x="0" y="0"/>
            <a:chExt cx="2449868" cy="1550568"/>
          </a:xfrm>
        </p:grpSpPr>
        <p:sp>
          <p:nvSpPr>
            <p:cNvPr name="Freeform 23" id="23" descr="Bacteria Transparent"/>
            <p:cNvSpPr/>
            <p:nvPr/>
          </p:nvSpPr>
          <p:spPr>
            <a:xfrm flipH="false" flipV="false" rot="0">
              <a:off x="0" y="0"/>
              <a:ext cx="2449830" cy="1550543"/>
            </a:xfrm>
            <a:custGeom>
              <a:avLst/>
              <a:gdLst/>
              <a:ahLst/>
              <a:cxnLst/>
              <a:rect r="r" b="b" t="t" l="l"/>
              <a:pathLst>
                <a:path h="1550543" w="2449830">
                  <a:moveTo>
                    <a:pt x="0" y="0"/>
                  </a:moveTo>
                  <a:lnTo>
                    <a:pt x="2449830" y="0"/>
                  </a:lnTo>
                  <a:lnTo>
                    <a:pt x="2449830" y="1550543"/>
                  </a:lnTo>
                  <a:lnTo>
                    <a:pt x="0" y="1550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2" b="-1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0509990" y="7428281"/>
            <a:ext cx="1157126" cy="732368"/>
            <a:chOff x="0" y="0"/>
            <a:chExt cx="1542834" cy="976490"/>
          </a:xfrm>
        </p:grpSpPr>
        <p:sp>
          <p:nvSpPr>
            <p:cNvPr name="Freeform 25" id="25" descr="Bacteria Transparent"/>
            <p:cNvSpPr/>
            <p:nvPr/>
          </p:nvSpPr>
          <p:spPr>
            <a:xfrm flipH="false" flipV="false" rot="0">
              <a:off x="0" y="0"/>
              <a:ext cx="1542796" cy="976503"/>
            </a:xfrm>
            <a:custGeom>
              <a:avLst/>
              <a:gdLst/>
              <a:ahLst/>
              <a:cxnLst/>
              <a:rect r="r" b="b" t="t" l="l"/>
              <a:pathLst>
                <a:path h="976503" w="1542796">
                  <a:moveTo>
                    <a:pt x="0" y="0"/>
                  </a:moveTo>
                  <a:lnTo>
                    <a:pt x="1542796" y="0"/>
                  </a:lnTo>
                  <a:lnTo>
                    <a:pt x="1542796" y="976503"/>
                  </a:lnTo>
                  <a:lnTo>
                    <a:pt x="0" y="976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3" b="1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DAHLupqcvVI</dc:identifier>
  <dcterms:modified xsi:type="dcterms:W3CDTF">2011-08-01T06:04:30Z</dcterms:modified>
  <cp:revision>1</cp:revision>
  <dc:title>2b PPT les 2 PAP Coral Heroes.pptx</dc:title>
</cp:coreProperties>
</file>