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8288000" cy="10287000"/>
  <p:notesSz cx="6858000" cy="9144000"/>
  <p:embeddedFontLst>
    <p:embeddedFont>
      <p:font typeface="Calibri (MS)" charset="1" panose="020F0502020204030204"/>
      <p:regular r:id="rId50"/>
    </p:embeddedFont>
    <p:embeddedFont>
      <p:font typeface="Calibri (MS) Bold" charset="1" panose="020F0702030404030204"/>
      <p:regular r:id="rId51"/>
    </p:embeddedFont>
    <p:embeddedFont>
      <p:font typeface="Arial" charset="1" panose="020B0604020202020204"/>
      <p:regular r:id="rId52"/>
    </p:embeddedFont>
    <p:embeddedFont>
      <p:font typeface="Arial Bold" charset="1" panose="020B0704020202020204"/>
      <p:regular r:id="rId53"/>
    </p:embeddedFont>
    <p:embeddedFont>
      <p:font typeface="Arial Italics" charset="1" panose="020B0604020202090204"/>
      <p:regular r:id="rId56"/>
    </p:embeddedFont>
    <p:embeddedFont>
      <p:font typeface="TT Rounds Condensed" charset="1" panose="02000506030000020003"/>
      <p:regular r:id="rId58"/>
    </p:embeddedFont>
    <p:embeddedFont>
      <p:font typeface="Arimo" charset="1" panose="020B0604020202020204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notesMasters/notesMaster1.xml" Type="http://schemas.openxmlformats.org/officeDocument/2006/relationships/notesMaster"/><Relationship Id="rId47" Target="theme/theme2.xml" Type="http://schemas.openxmlformats.org/officeDocument/2006/relationships/theme"/><Relationship Id="rId48" Target="notesSlides/notesSlide1.xml" Type="http://schemas.openxmlformats.org/officeDocument/2006/relationships/notesSlide"/><Relationship Id="rId49" Target="notesSlides/notesSlide2.xml" Type="http://schemas.openxmlformats.org/officeDocument/2006/relationships/notes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notesSlides/notesSlide3.xml" Type="http://schemas.openxmlformats.org/officeDocument/2006/relationships/notesSlide"/><Relationship Id="rId55" Target="notesSlides/notesSlide4.xml" Type="http://schemas.openxmlformats.org/officeDocument/2006/relationships/notesSlide"/><Relationship Id="rId56" Target="fonts/font56.fntdata" Type="http://schemas.openxmlformats.org/officeDocument/2006/relationships/font"/><Relationship Id="rId57" Target="notesSlides/notesSlide5.xml" Type="http://schemas.openxmlformats.org/officeDocument/2006/relationships/notesSlide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notesSlides/notesSlide6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0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1.gif" Type="http://schemas.openxmlformats.org/officeDocument/2006/relationships/image"/><Relationship Id="rId7" Target="../media/image2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3.gif" Type="http://schemas.openxmlformats.org/officeDocument/2006/relationships/image"/><Relationship Id="rId7" Target="../media/image2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3.jpeg" Type="http://schemas.openxmlformats.org/officeDocument/2006/relationships/image"/><Relationship Id="rId6" Target="../media/VAHLu0K9iAc.mp4" Type="http://schemas.openxmlformats.org/officeDocument/2006/relationships/video"/><Relationship Id="rId7" Target="../media/VAHLu0K9iAc.mp4" Type="http://schemas.microsoft.com/office/2007/relationships/media"/><Relationship Id="rId8" Target="../media/image14.png" Type="http://schemas.openxmlformats.org/officeDocument/2006/relationships/image"/><Relationship Id="rId9" Target="../media/image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3.jpeg" Type="http://schemas.openxmlformats.org/officeDocument/2006/relationships/image"/><Relationship Id="rId6" Target="../media/VAHLu0K9iAc.mp4" Type="http://schemas.openxmlformats.org/officeDocument/2006/relationships/video"/><Relationship Id="rId7" Target="../media/VAHLu0K9iAc.mp4" Type="http://schemas.microsoft.com/office/2007/relationships/media"/><Relationship Id="rId8" Target="../media/image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8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2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3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4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5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0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4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44.png" Type="http://schemas.openxmlformats.org/officeDocument/2006/relationships/image"/><Relationship Id="rId5" Target="../media/image4.png" Type="http://schemas.openxmlformats.org/officeDocument/2006/relationships/image"/><Relationship Id="rId6" Target="../media/image7.jpeg" Type="http://schemas.openxmlformats.org/officeDocument/2006/relationships/image"/><Relationship Id="rId7" Target="../media/image45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9.png" Type="http://schemas.openxmlformats.org/officeDocument/2006/relationships/image"/><Relationship Id="rId4" Target="../media/image5.jpeg" Type="http://schemas.openxmlformats.org/officeDocument/2006/relationships/image"/><Relationship Id="rId5" Target="../media/image46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4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4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49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7.jpe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50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3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8.pn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9.png" Type="http://schemas.openxmlformats.org/officeDocument/2006/relationships/image"/><Relationship Id="rId4" Target="../media/image10.jpeg" Type="http://schemas.openxmlformats.org/officeDocument/2006/relationships/image"/><Relationship Id="rId5" Target="../media/VAHLu5e_s0Q.mp4" Type="http://schemas.openxmlformats.org/officeDocument/2006/relationships/video"/><Relationship Id="rId6" Target="../media/VAHLu5e_s0Q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1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png" Type="http://schemas.openxmlformats.org/officeDocument/2006/relationships/image"/><Relationship Id="rId4" Target="../media/image12.jpeg" Type="http://schemas.openxmlformats.org/officeDocument/2006/relationships/image"/><Relationship Id="rId5" Target="../media/VAHLu71UWX0.mp4" Type="http://schemas.openxmlformats.org/officeDocument/2006/relationships/video"/><Relationship Id="rId6" Target="../media/VAHLu71UWX0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3.jpeg" Type="http://schemas.openxmlformats.org/officeDocument/2006/relationships/image"/><Relationship Id="rId6" Target="../media/VAHLu0K9iAc.mp4" Type="http://schemas.openxmlformats.org/officeDocument/2006/relationships/video"/><Relationship Id="rId7" Target="../media/VAHLu0K9iAc.mp4" Type="http://schemas.microsoft.com/office/2007/relationships/media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6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18288000" cy="10350303"/>
            <a:chOff x="0" y="0"/>
            <a:chExt cx="24384000" cy="13800404"/>
          </a:xfrm>
        </p:grpSpPr>
        <p:sp>
          <p:nvSpPr>
            <p:cNvPr name="Freeform 9" id="9" descr="Graphical user interface  Description automatically generated with medium confidence"/>
            <p:cNvSpPr/>
            <p:nvPr/>
          </p:nvSpPr>
          <p:spPr>
            <a:xfrm flipH="false" flipV="false" rot="0">
              <a:off x="0" y="0"/>
              <a:ext cx="24384000" cy="13800455"/>
            </a:xfrm>
            <a:custGeom>
              <a:avLst/>
              <a:gdLst/>
              <a:ahLst/>
              <a:cxnLst/>
              <a:rect r="r" b="b" t="t" l="l"/>
              <a:pathLst>
                <a:path h="138004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800455"/>
                  </a:lnTo>
                  <a:lnTo>
                    <a:pt x="0" y="1380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15" t="0" r="-31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7576" y="1538411"/>
            <a:ext cx="3936435" cy="2624290"/>
            <a:chOff x="0" y="0"/>
            <a:chExt cx="5248580" cy="3499053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1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500039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is een koraal?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222249" y="2687250"/>
            <a:ext cx="3370936" cy="2060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steen?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888891" y="2687250"/>
            <a:ext cx="2992469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plant?</a:t>
            </a:r>
          </a:p>
          <a:p>
            <a:pPr algn="l">
              <a:lnSpc>
                <a:spcPts val="4536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068492" y="2687250"/>
            <a:ext cx="3370936" cy="1419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dier?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2383872" y="3388233"/>
            <a:ext cx="5288175" cy="5288175"/>
            <a:chOff x="0" y="0"/>
            <a:chExt cx="7050900" cy="70509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531083" y="3388233"/>
            <a:ext cx="5288175" cy="5288175"/>
            <a:chOff x="0" y="0"/>
            <a:chExt cx="7050900" cy="70509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757133" y="3388233"/>
            <a:ext cx="5288175" cy="5288175"/>
            <a:chOff x="0" y="0"/>
            <a:chExt cx="7050900" cy="70509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50" y="-187890"/>
            <a:ext cx="18469632" cy="10474890"/>
            <a:chOff x="0" y="0"/>
            <a:chExt cx="24626176" cy="139665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626188" cy="13966571"/>
            </a:xfrm>
            <a:custGeom>
              <a:avLst/>
              <a:gdLst/>
              <a:ahLst/>
              <a:cxnLst/>
              <a:rect r="r" b="b" t="t" l="l"/>
              <a:pathLst>
                <a:path h="13966571" w="24626188">
                  <a:moveTo>
                    <a:pt x="0" y="0"/>
                  </a:moveTo>
                  <a:lnTo>
                    <a:pt x="24626188" y="0"/>
                  </a:lnTo>
                  <a:lnTo>
                    <a:pt x="24626188" y="13966571"/>
                  </a:lnTo>
                  <a:lnTo>
                    <a:pt x="0" y="13966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" t="0" r="-412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054251" y="8471211"/>
            <a:ext cx="10499808" cy="1014927"/>
            <a:chOff x="0" y="0"/>
            <a:chExt cx="13999743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999738" cy="1353240"/>
            </a:xfrm>
            <a:custGeom>
              <a:avLst/>
              <a:gdLst/>
              <a:ahLst/>
              <a:cxnLst/>
              <a:rect r="r" b="b" t="t" l="l"/>
              <a:pathLst>
                <a:path h="1353240" w="13999738">
                  <a:moveTo>
                    <a:pt x="0" y="0"/>
                  </a:moveTo>
                  <a:lnTo>
                    <a:pt x="13999738" y="0"/>
                  </a:lnTo>
                  <a:lnTo>
                    <a:pt x="13999738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51579" r="0" b="-151579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38100"/>
              <a:ext cx="13999743" cy="131513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Een koraal is een dier.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6" id="16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Lijken koralen op mensen?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1440" y="3347647"/>
            <a:ext cx="8961120" cy="714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2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Mond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koraal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mens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536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9222915" y="3395272"/>
            <a:ext cx="896112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Mond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967266" y="4090054"/>
            <a:ext cx="5284660" cy="528466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 rot="0">
            <a:off x="2417483" y="4491161"/>
            <a:ext cx="4436116" cy="4436116"/>
            <a:chOff x="0" y="0"/>
            <a:chExt cx="5914822" cy="591482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914771" cy="5914771"/>
            </a:xfrm>
            <a:custGeom>
              <a:avLst/>
              <a:gdLst/>
              <a:ahLst/>
              <a:cxnLst/>
              <a:rect r="r" b="b" t="t" l="l"/>
              <a:pathLst>
                <a:path h="5914771" w="5914771">
                  <a:moveTo>
                    <a:pt x="0" y="0"/>
                  </a:moveTo>
                  <a:lnTo>
                    <a:pt x="5914771" y="0"/>
                  </a:lnTo>
                  <a:lnTo>
                    <a:pt x="5914771" y="5914771"/>
                  </a:lnTo>
                  <a:lnTo>
                    <a:pt x="0" y="591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500039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Lijken koralen op mensen?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773575" y="3350609"/>
            <a:ext cx="359685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Tentakels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koraal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mens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536"/>
              </a:lnSpc>
            </a:pP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239070" y="4255713"/>
            <a:ext cx="6031287" cy="6031287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 rot="0">
            <a:off x="2417483" y="4386605"/>
            <a:ext cx="4436116" cy="4436116"/>
            <a:chOff x="0" y="0"/>
            <a:chExt cx="5914822" cy="591482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914771" cy="5914771"/>
            </a:xfrm>
            <a:custGeom>
              <a:avLst/>
              <a:gdLst/>
              <a:ahLst/>
              <a:cxnLst/>
              <a:rect r="r" b="b" t="t" l="l"/>
              <a:pathLst>
                <a:path h="5914771" w="5914771">
                  <a:moveTo>
                    <a:pt x="0" y="0"/>
                  </a:moveTo>
                  <a:lnTo>
                    <a:pt x="5914771" y="0"/>
                  </a:lnTo>
                  <a:lnTo>
                    <a:pt x="5914771" y="5914771"/>
                  </a:lnTo>
                  <a:lnTo>
                    <a:pt x="0" y="591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867474" y="3350609"/>
            <a:ext cx="359685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Vingers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Lijken koralen op mensen?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koraal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mens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0603287" y="4090054"/>
            <a:ext cx="4009311" cy="4544406"/>
            <a:chOff x="0" y="0"/>
            <a:chExt cx="5345748" cy="605920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345811" cy="6059170"/>
            </a:xfrm>
            <a:custGeom>
              <a:avLst/>
              <a:gdLst/>
              <a:ahLst/>
              <a:cxnLst/>
              <a:rect r="r" b="b" t="t" l="l"/>
              <a:pathLst>
                <a:path h="6059170" w="5345811">
                  <a:moveTo>
                    <a:pt x="0" y="0"/>
                  </a:moveTo>
                  <a:lnTo>
                    <a:pt x="5345811" y="0"/>
                  </a:lnTo>
                  <a:lnTo>
                    <a:pt x="5345811" y="6059170"/>
                  </a:lnTo>
                  <a:lnTo>
                    <a:pt x="0" y="6059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1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2098586" y="3373022"/>
            <a:ext cx="5586127" cy="6040355"/>
            <a:chOff x="0" y="0"/>
            <a:chExt cx="7448169" cy="805380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448169" cy="8053832"/>
            </a:xfrm>
            <a:custGeom>
              <a:avLst/>
              <a:gdLst/>
              <a:ahLst/>
              <a:cxnLst/>
              <a:rect r="r" b="b" t="t" l="l"/>
              <a:pathLst>
                <a:path h="8053832" w="7448169">
                  <a:moveTo>
                    <a:pt x="0" y="0"/>
                  </a:moveTo>
                  <a:lnTo>
                    <a:pt x="7448169" y="0"/>
                  </a:lnTo>
                  <a:lnTo>
                    <a:pt x="7448169" y="8053832"/>
                  </a:lnTo>
                  <a:lnTo>
                    <a:pt x="0" y="805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4704038" y="6515491"/>
            <a:ext cx="1807359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Maag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91824" y="6515491"/>
            <a:ext cx="175239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Maag</a:t>
            </a:r>
          </a:p>
        </p:txBody>
      </p:sp>
      <p:sp>
        <p:nvSpPr>
          <p:cNvPr name="AutoShape 23" id="23"/>
          <p:cNvSpPr/>
          <p:nvPr/>
        </p:nvSpPr>
        <p:spPr>
          <a:xfrm rot="96780">
            <a:off x="4865837" y="6847665"/>
            <a:ext cx="1353864" cy="0"/>
          </a:xfrm>
          <a:prstGeom prst="line">
            <a:avLst/>
          </a:prstGeom>
          <a:ln cap="rnd" w="19050">
            <a:solidFill>
              <a:srgbClr val="4472C4"/>
            </a:solidFill>
            <a:prstDash val="solid"/>
            <a:headEnd type="arrow" len="sm" w="med"/>
            <a:tailEnd type="none" len="sm" w="sm"/>
          </a:ln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Lijken koralen op mensen?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1440" y="2687250"/>
            <a:ext cx="8961120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koraal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35440" y="2687250"/>
            <a:ext cx="8961120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Een mens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536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9222915" y="3405769"/>
            <a:ext cx="896112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Uitwendig skelet</a:t>
            </a:r>
          </a:p>
        </p:txBody>
      </p:sp>
      <p:pic>
        <p:nvPicPr>
          <p:cNvPr name="Picture 16" id="16" descr="Pin on Lacy Rivers Studios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192818" y="4277563"/>
            <a:ext cx="4791208" cy="5174504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91440" y="3405769"/>
            <a:ext cx="8961120" cy="6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Inwendig skelet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048808" y="4655610"/>
            <a:ext cx="5046374" cy="3699148"/>
            <a:chOff x="0" y="0"/>
            <a:chExt cx="6728498" cy="493219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728460" cy="4932172"/>
            </a:xfrm>
            <a:custGeom>
              <a:avLst/>
              <a:gdLst/>
              <a:ahLst/>
              <a:cxnLst/>
              <a:rect r="r" b="b" t="t" l="l"/>
              <a:pathLst>
                <a:path h="4932172" w="6728460">
                  <a:moveTo>
                    <a:pt x="0" y="0"/>
                  </a:moveTo>
                  <a:lnTo>
                    <a:pt x="6728460" y="0"/>
                  </a:lnTo>
                  <a:lnTo>
                    <a:pt x="6728460" y="4932172"/>
                  </a:lnTo>
                  <a:lnTo>
                    <a:pt x="0" y="4932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213" r="0" b="-213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Waarom is een skelet belangrijk?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3771138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Stevigheid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Bescherming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Inwendig skelet</a:t>
            </a:r>
          </a:p>
          <a:p>
            <a:pPr algn="l" marL="488632" indent="-244316" lvl="1">
              <a:lnSpc>
                <a:spcPts val="3466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 </a:t>
            </a:r>
          </a:p>
          <a:p>
            <a:pPr algn="l" marL="760095" indent="-380048" lvl="1">
              <a:lnSpc>
                <a:spcPts val="4536"/>
              </a:lnSpc>
            </a:pPr>
          </a:p>
        </p:txBody>
      </p:sp>
      <p:pic>
        <p:nvPicPr>
          <p:cNvPr name="Picture 14" id="14" descr="Pin on Lacy Rivers Studios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164870" y="3167377"/>
            <a:ext cx="5819156" cy="628469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6" id="16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52935" y="2787806"/>
            <a:ext cx="4969078" cy="645376"/>
            <a:chOff x="0" y="0"/>
            <a:chExt cx="6625438" cy="86050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625442" cy="860496"/>
            </a:xfrm>
            <a:custGeom>
              <a:avLst/>
              <a:gdLst/>
              <a:ahLst/>
              <a:cxnLst/>
              <a:rect r="r" b="b" t="t" l="l"/>
              <a:pathLst>
                <a:path h="860496" w="6625442">
                  <a:moveTo>
                    <a:pt x="0" y="0"/>
                  </a:moveTo>
                  <a:lnTo>
                    <a:pt x="6625442" y="0"/>
                  </a:lnTo>
                  <a:lnTo>
                    <a:pt x="6625442" y="860496"/>
                  </a:lnTo>
                  <a:lnTo>
                    <a:pt x="0" y="86049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00025" r="0" b="-100026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19050"/>
              <a:ext cx="6625438" cy="84145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3888"/>
                </a:lnSpc>
              </a:pPr>
              <a:r>
                <a:rPr lang="en-US" sz="36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Skelet van een mens </a:t>
              </a:r>
            </a:p>
          </p:txBody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2787806"/>
            <a:ext cx="4969078" cy="645376"/>
            <a:chOff x="0" y="0"/>
            <a:chExt cx="6625438" cy="8605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625442" cy="860496"/>
            </a:xfrm>
            <a:custGeom>
              <a:avLst/>
              <a:gdLst/>
              <a:ahLst/>
              <a:cxnLst/>
              <a:rect r="r" b="b" t="t" l="l"/>
              <a:pathLst>
                <a:path h="860496" w="6625442">
                  <a:moveTo>
                    <a:pt x="0" y="0"/>
                  </a:moveTo>
                  <a:lnTo>
                    <a:pt x="6625442" y="0"/>
                  </a:lnTo>
                  <a:lnTo>
                    <a:pt x="6625442" y="860496"/>
                  </a:lnTo>
                  <a:lnTo>
                    <a:pt x="0" y="86049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00025" r="0" b="-100026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19050"/>
              <a:ext cx="6625438" cy="84145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3888"/>
                </a:lnSpc>
              </a:pPr>
              <a:r>
                <a:rPr lang="en-US" sz="36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Skelet van een koraal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3893439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Stevigheid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Bescherming</a:t>
            </a:r>
          </a:p>
          <a:p>
            <a:pPr algn="l" marL="760095" indent="-380048" lvl="1">
              <a:lnSpc>
                <a:spcPts val="5392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Uitwendig skelet</a:t>
            </a:r>
          </a:p>
          <a:p>
            <a:pPr algn="l" marL="760095" indent="-380048" lvl="1">
              <a:lnSpc>
                <a:spcPts val="45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563624" y="2612955"/>
            <a:ext cx="6118155" cy="4484799"/>
            <a:chOff x="0" y="0"/>
            <a:chExt cx="8157540" cy="597973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57591" cy="5979795"/>
            </a:xfrm>
            <a:custGeom>
              <a:avLst/>
              <a:gdLst/>
              <a:ahLst/>
              <a:cxnLst/>
              <a:rect r="r" b="b" t="t" l="l"/>
              <a:pathLst>
                <a:path h="5979795" w="8157591">
                  <a:moveTo>
                    <a:pt x="0" y="0"/>
                  </a:moveTo>
                  <a:lnTo>
                    <a:pt x="8157591" y="0"/>
                  </a:lnTo>
                  <a:lnTo>
                    <a:pt x="8157591" y="5979795"/>
                  </a:lnTo>
                  <a:lnTo>
                    <a:pt x="0" y="5979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213" r="0" b="-211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Waarom is een skelet belangrijk?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 descr="Background pattern  Description automatically generated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" t="0" r="-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14603" y="1135856"/>
            <a:ext cx="13599995" cy="1014927"/>
            <a:chOff x="0" y="0"/>
            <a:chExt cx="18133327" cy="13532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133330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133330">
                  <a:moveTo>
                    <a:pt x="0" y="0"/>
                  </a:moveTo>
                  <a:lnTo>
                    <a:pt x="18133330" y="0"/>
                  </a:lnTo>
                  <a:lnTo>
                    <a:pt x="18133330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1098" r="0" b="-21109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18133327" cy="132466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Welke lichaamsdelen heeft een koraal?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06161" y="2658656"/>
            <a:ext cx="6273775" cy="5286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9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Zet de lichaamsdelen op de juiste plek:</a:t>
            </a:r>
          </a:p>
          <a:p>
            <a:pPr algn="l" marL="874538" indent="-437269" lvl="1">
              <a:lnSpc>
                <a:spcPts val="4489"/>
              </a:lnSpc>
              <a:buAutoNum type="arabicPeriod" startAt="1"/>
            </a:pPr>
            <a:r>
              <a:rPr lang="en-US" sz="38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Maag</a:t>
            </a:r>
          </a:p>
          <a:p>
            <a:pPr algn="l" marL="874538" indent="-437269" lvl="1">
              <a:lnSpc>
                <a:spcPts val="4489"/>
              </a:lnSpc>
              <a:buAutoNum type="arabicPeriod" startAt="1"/>
            </a:pPr>
            <a:r>
              <a:rPr lang="en-US" sz="38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Mond</a:t>
            </a:r>
          </a:p>
          <a:p>
            <a:pPr algn="l" marL="874538" indent="-437269" lvl="1">
              <a:lnSpc>
                <a:spcPts val="4489"/>
              </a:lnSpc>
              <a:buAutoNum type="arabicPeriod" startAt="1"/>
            </a:pPr>
            <a:r>
              <a:rPr lang="en-US" sz="38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Skelet</a:t>
            </a:r>
          </a:p>
          <a:p>
            <a:pPr algn="l" marL="874538" indent="-437269" lvl="1">
              <a:lnSpc>
                <a:spcPts val="4489"/>
              </a:lnSpc>
              <a:buAutoNum type="arabicPeriod" startAt="1"/>
            </a:pPr>
            <a:r>
              <a:rPr lang="en-US" sz="38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Tentakel</a:t>
            </a:r>
          </a:p>
          <a:p>
            <a:pPr algn="l" marL="874538" indent="-437269" lvl="1">
              <a:lnSpc>
                <a:spcPts val="4489"/>
              </a:lnSpc>
            </a:pPr>
          </a:p>
          <a:p>
            <a:pPr algn="l" marL="874538" indent="-437269" lvl="1">
              <a:lnSpc>
                <a:spcPts val="5034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367826" y="1878378"/>
            <a:ext cx="940860" cy="940860"/>
            <a:chOff x="0" y="0"/>
            <a:chExt cx="1254481" cy="125448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5478563" y="1959121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303615" y="3817210"/>
            <a:ext cx="940860" cy="940860"/>
            <a:chOff x="0" y="0"/>
            <a:chExt cx="1254481" cy="125448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13414353" y="3897944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6688772" y="7333888"/>
            <a:ext cx="940860" cy="940860"/>
            <a:chOff x="0" y="0"/>
            <a:chExt cx="1254481" cy="12544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16799509" y="7414631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5775553" y="9199683"/>
            <a:ext cx="940860" cy="940860"/>
            <a:chOff x="0" y="0"/>
            <a:chExt cx="1254481" cy="12544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254506" cy="1254506"/>
            </a:xfrm>
            <a:custGeom>
              <a:avLst/>
              <a:gdLst/>
              <a:ahLst/>
              <a:cxnLst/>
              <a:rect r="r" b="b" t="t" l="l"/>
              <a:pathLst>
                <a:path h="1254506" w="1254506">
                  <a:moveTo>
                    <a:pt x="0" y="627253"/>
                  </a:moveTo>
                  <a:cubicBezTo>
                    <a:pt x="0" y="280797"/>
                    <a:pt x="280797" y="0"/>
                    <a:pt x="627253" y="0"/>
                  </a:cubicBezTo>
                  <a:cubicBezTo>
                    <a:pt x="973709" y="0"/>
                    <a:pt x="1254506" y="280797"/>
                    <a:pt x="1254506" y="627253"/>
                  </a:cubicBezTo>
                  <a:cubicBezTo>
                    <a:pt x="1254506" y="973709"/>
                    <a:pt x="973709" y="1254506"/>
                    <a:pt x="627253" y="1254506"/>
                  </a:cubicBezTo>
                  <a:cubicBezTo>
                    <a:pt x="280797" y="1254506"/>
                    <a:pt x="0" y="973709"/>
                    <a:pt x="0" y="627253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87CA"/>
              </a:solidFill>
              <a:prstDash val="solid"/>
              <a:miter/>
            </a:ln>
          </p:spPr>
        </p:sp>
      </p:grpSp>
      <p:sp>
        <p:nvSpPr>
          <p:cNvPr name="TextBox 21" id="21"/>
          <p:cNvSpPr txBox="true"/>
          <p:nvPr/>
        </p:nvSpPr>
        <p:spPr>
          <a:xfrm rot="0">
            <a:off x="15886290" y="9280427"/>
            <a:ext cx="881320" cy="875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8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lang zijn er al koralen?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50420" y="2544356"/>
            <a:ext cx="8472087" cy="2553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eerste koraalriffen verschenen al 485 miljoen jaren geleden.</a:t>
            </a:r>
          </a:p>
          <a:p>
            <a:pPr algn="l">
              <a:lnSpc>
                <a:spcPts val="6048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25181" y="1077735"/>
            <a:ext cx="5501088" cy="1587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Coral Heroes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 descr="Icon  Description automatically generated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Waar vind je koralen in de wereld?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00807" y="2687250"/>
            <a:ext cx="4563942" cy="724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Australië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711991" y="2687250"/>
            <a:ext cx="4563942" cy="724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Caribisch Gebied</a:t>
            </a:r>
          </a:p>
          <a:p>
            <a:pPr algn="l">
              <a:lnSpc>
                <a:spcPts val="4536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610090" y="2687250"/>
            <a:ext cx="4563942" cy="724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Azië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757133" y="3482178"/>
            <a:ext cx="5288175" cy="5288175"/>
            <a:chOff x="0" y="0"/>
            <a:chExt cx="7050900" cy="70509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468999" y="3482178"/>
            <a:ext cx="5288175" cy="5288175"/>
            <a:chOff x="0" y="0"/>
            <a:chExt cx="7050900" cy="70509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2218451" y="3482178"/>
            <a:ext cx="5288175" cy="5288175"/>
            <a:chOff x="0" y="0"/>
            <a:chExt cx="7050900" cy="70509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050913" cy="7050913"/>
            </a:xfrm>
            <a:custGeom>
              <a:avLst/>
              <a:gdLst/>
              <a:ahLst/>
              <a:cxnLst/>
              <a:rect r="r" b="b" t="t" l="l"/>
              <a:pathLst>
                <a:path h="7050913" w="7050913">
                  <a:moveTo>
                    <a:pt x="0" y="0"/>
                  </a:moveTo>
                  <a:lnTo>
                    <a:pt x="7050913" y="0"/>
                  </a:lnTo>
                  <a:lnTo>
                    <a:pt x="7050913" y="7050913"/>
                  </a:lnTo>
                  <a:lnTo>
                    <a:pt x="0" y="7050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160315"/>
            <a:ext cx="18286809" cy="10447315"/>
            <a:chOff x="0" y="0"/>
            <a:chExt cx="24382412" cy="1392975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2349" cy="13929740"/>
            </a:xfrm>
            <a:custGeom>
              <a:avLst/>
              <a:gdLst/>
              <a:ahLst/>
              <a:cxnLst/>
              <a:rect r="r" b="b" t="t" l="l"/>
              <a:pathLst>
                <a:path h="13929740" w="24382349">
                  <a:moveTo>
                    <a:pt x="0" y="0"/>
                  </a:moveTo>
                  <a:lnTo>
                    <a:pt x="24382349" y="0"/>
                  </a:lnTo>
                  <a:lnTo>
                    <a:pt x="24382349" y="13929740"/>
                  </a:lnTo>
                  <a:lnTo>
                    <a:pt x="0" y="13929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56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45633" y="-144751"/>
            <a:ext cx="6247990" cy="4437450"/>
            <a:chOff x="0" y="0"/>
            <a:chExt cx="8330654" cy="5916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330658" cy="5916596"/>
            </a:xfrm>
            <a:custGeom>
              <a:avLst/>
              <a:gdLst/>
              <a:ahLst/>
              <a:cxnLst/>
              <a:rect r="r" b="b" t="t" l="l"/>
              <a:pathLst>
                <a:path h="5916596" w="8330658">
                  <a:moveTo>
                    <a:pt x="0" y="0"/>
                  </a:moveTo>
                  <a:lnTo>
                    <a:pt x="8330658" y="0"/>
                  </a:lnTo>
                  <a:lnTo>
                    <a:pt x="8330658" y="5916596"/>
                  </a:lnTo>
                  <a:lnTo>
                    <a:pt x="0" y="591659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41123" t="0" r="-41123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8330654" cy="58689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Waar vind je koralen op Curaçao?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37064" y="3978935"/>
            <a:ext cx="3442430" cy="2993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Koralen vind je overal om het eiland.</a:t>
            </a:r>
          </a:p>
          <a:p>
            <a:pPr algn="l">
              <a:lnSpc>
                <a:spcPts val="6048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37064" y="2321128"/>
            <a:ext cx="11666230" cy="2439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3088" indent="-351544" lvl="1">
              <a:lnSpc>
                <a:spcPts val="4475"/>
              </a:lnSpc>
              <a:buFont typeface="Arial"/>
              <a:buChar char="•"/>
            </a:pPr>
            <a:r>
              <a:rPr lang="en-US" sz="388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Tugboat</a:t>
            </a:r>
          </a:p>
          <a:p>
            <a:pPr algn="l" marL="703088" indent="-351544" lvl="1">
              <a:lnSpc>
                <a:spcPts val="4475"/>
              </a:lnSpc>
              <a:buFont typeface="Arial"/>
              <a:buChar char="•"/>
            </a:pPr>
            <a:r>
              <a:rPr lang="en-US" sz="388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Superior Producer</a:t>
            </a:r>
          </a:p>
          <a:p>
            <a:pPr algn="l" marL="703088" indent="-351544" lvl="1">
              <a:lnSpc>
                <a:spcPts val="4475"/>
              </a:lnSpc>
              <a:buFont typeface="Arial"/>
              <a:buChar char="•"/>
            </a:pPr>
            <a:r>
              <a:rPr lang="en-US" sz="388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Blue Room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764156" y="3005947"/>
            <a:ext cx="6279137" cy="2137553"/>
            <a:chOff x="0" y="0"/>
            <a:chExt cx="8372183" cy="28500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372180" cy="2850076"/>
            </a:xfrm>
            <a:custGeom>
              <a:avLst/>
              <a:gdLst/>
              <a:ahLst/>
              <a:cxnLst/>
              <a:rect r="r" b="b" t="t" l="l"/>
              <a:pathLst>
                <a:path h="2850076" w="8372180">
                  <a:moveTo>
                    <a:pt x="0" y="0"/>
                  </a:moveTo>
                  <a:lnTo>
                    <a:pt x="8372180" y="0"/>
                  </a:lnTo>
                  <a:lnTo>
                    <a:pt x="8372180" y="2850076"/>
                  </a:lnTo>
                  <a:lnTo>
                    <a:pt x="0" y="285007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7237" r="0" b="-7237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8372183" cy="28214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i="true">
                  <a:solidFill>
                    <a:srgbClr val="FFC000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Ben je hier wel eens geweest? Was het mooi?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45633" y="1135856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Waar vind je koralen op Curaçao?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45633" y="1135856"/>
            <a:ext cx="13875029" cy="1014927"/>
            <a:chOff x="0" y="0"/>
            <a:chExt cx="18500039" cy="13532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Waar vind je koralen op Curaçao?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37064" y="2544356"/>
            <a:ext cx="9948377" cy="2553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 sommige plaatsen kan je makkelijk het water in om ze te zien.</a:t>
            </a:r>
          </a:p>
          <a:p>
            <a:pPr algn="l">
              <a:lnSpc>
                <a:spcPts val="6048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1" id="1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59393" y="399231"/>
            <a:ext cx="11039685" cy="2076774"/>
            <a:chOff x="0" y="0"/>
            <a:chExt cx="14719579" cy="276903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719581" cy="2769036"/>
            </a:xfrm>
            <a:custGeom>
              <a:avLst/>
              <a:gdLst/>
              <a:ahLst/>
              <a:cxnLst/>
              <a:rect r="r" b="b" t="t" l="l"/>
              <a:pathLst>
                <a:path h="2769036" w="14719581">
                  <a:moveTo>
                    <a:pt x="0" y="0"/>
                  </a:moveTo>
                  <a:lnTo>
                    <a:pt x="14719581" y="0"/>
                  </a:lnTo>
                  <a:lnTo>
                    <a:pt x="14719581" y="2769036"/>
                  </a:lnTo>
                  <a:lnTo>
                    <a:pt x="0" y="276903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53578" r="0" b="-53578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4719579" cy="27214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hebben koralen nodig om in leven te blijven?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19242" y="2426456"/>
            <a:ext cx="15213778" cy="3263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0071" indent="-285036" lvl="1">
              <a:lnSpc>
                <a:spcPts val="4536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meeste koraalriffen ontwikkelen zich in warme, ondiepe, heldere kustwateren. </a:t>
            </a:r>
          </a:p>
          <a:p>
            <a:pPr algn="l" marL="570071" indent="-285036" lvl="1">
              <a:lnSpc>
                <a:spcPts val="4536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aangroei van koralen kost veel tijd. Sommige soorten groeien maar enkele millimeters per jaar. </a:t>
            </a:r>
          </a:p>
          <a:p>
            <a:pPr algn="l" marL="570071" indent="-285036" lvl="1">
              <a:lnSpc>
                <a:spcPts val="4536"/>
              </a:lnSpc>
              <a:buFont typeface="Arial"/>
              <a:buChar char="•"/>
            </a:pPr>
            <a:r>
              <a:rPr lang="en-US" sz="3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eerste koraalriffen verschenen 485 miljoen jaar geleden.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368585" y="6233036"/>
            <a:ext cx="3910012" cy="2352827"/>
            <a:chOff x="0" y="0"/>
            <a:chExt cx="5213350" cy="31371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213346" cy="3137100"/>
            </a:xfrm>
            <a:custGeom>
              <a:avLst/>
              <a:gdLst/>
              <a:ahLst/>
              <a:cxnLst/>
              <a:rect r="r" b="b" t="t" l="l"/>
              <a:pathLst>
                <a:path h="3137100" w="5213346">
                  <a:moveTo>
                    <a:pt x="0" y="0"/>
                  </a:moveTo>
                  <a:lnTo>
                    <a:pt x="5213346" y="0"/>
                  </a:lnTo>
                  <a:lnTo>
                    <a:pt x="5213346" y="3137100"/>
                  </a:lnTo>
                  <a:lnTo>
                    <a:pt x="0" y="31371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27205" t="0" r="-27206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76200"/>
              <a:ext cx="5213350" cy="30609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082"/>
                </a:lnSpc>
              </a:pPr>
              <a:r>
                <a:rPr lang="en-US" sz="4200" i="true">
                  <a:solidFill>
                    <a:srgbClr val="FFFFFF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Meer licht alsjeblieft!</a:t>
              </a:r>
            </a:p>
            <a:p>
              <a:pPr algn="ctr">
                <a:lnSpc>
                  <a:spcPts val="4082"/>
                </a:lnSpc>
              </a:pPr>
              <a:r>
                <a:rPr lang="en-US" sz="4200" i="true">
                  <a:solidFill>
                    <a:srgbClr val="FFFFFF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Warm maar niet te warm.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9206541" cy="938270"/>
            <a:chOff x="0" y="0"/>
            <a:chExt cx="12275388" cy="12510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275394" cy="1251026"/>
            </a:xfrm>
            <a:custGeom>
              <a:avLst/>
              <a:gdLst/>
              <a:ahLst/>
              <a:cxnLst/>
              <a:rect r="r" b="b" t="t" l="l"/>
              <a:pathLst>
                <a:path h="1251026" w="12275394">
                  <a:moveTo>
                    <a:pt x="0" y="0"/>
                  </a:moveTo>
                  <a:lnTo>
                    <a:pt x="12275394" y="0"/>
                  </a:lnTo>
                  <a:lnTo>
                    <a:pt x="12275394" y="1251026"/>
                  </a:lnTo>
                  <a:lnTo>
                    <a:pt x="0" y="125102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41192" r="0" b="-141192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2275388" cy="122245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voor soort koralen vind je op Curaçao?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708750" y="2722874"/>
            <a:ext cx="4187285" cy="4187285"/>
            <a:chOff x="0" y="0"/>
            <a:chExt cx="5583047" cy="558304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267987" y="2722874"/>
            <a:ext cx="4187285" cy="4187285"/>
            <a:chOff x="0" y="0"/>
            <a:chExt cx="5583047" cy="558304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219751" y="2722874"/>
            <a:ext cx="4187285" cy="4187285"/>
            <a:chOff x="0" y="0"/>
            <a:chExt cx="5583047" cy="558304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827223" y="2722874"/>
            <a:ext cx="4187285" cy="4187285"/>
            <a:chOff x="0" y="0"/>
            <a:chExt cx="5583047" cy="55830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583047" cy="5583047"/>
            </a:xfrm>
            <a:custGeom>
              <a:avLst/>
              <a:gdLst/>
              <a:ahLst/>
              <a:cxnLst/>
              <a:rect r="r" b="b" t="t" l="l"/>
              <a:pathLst>
                <a:path h="5583047" w="5583047">
                  <a:moveTo>
                    <a:pt x="0" y="0"/>
                  </a:moveTo>
                  <a:lnTo>
                    <a:pt x="5583047" y="0"/>
                  </a:lnTo>
                  <a:lnTo>
                    <a:pt x="5583047" y="5583047"/>
                  </a:lnTo>
                  <a:lnTo>
                    <a:pt x="0" y="558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20212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Tijd voor het koralenspel!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896599" y="1135856"/>
            <a:ext cx="7539066" cy="7539066"/>
            <a:chOff x="0" y="0"/>
            <a:chExt cx="10052088" cy="100520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052050" cy="10052050"/>
            </a:xfrm>
            <a:custGeom>
              <a:avLst/>
              <a:gdLst/>
              <a:ahLst/>
              <a:cxnLst/>
              <a:rect r="r" b="b" t="t" l="l"/>
              <a:pathLst>
                <a:path h="10052050" w="10052050">
                  <a:moveTo>
                    <a:pt x="0" y="0"/>
                  </a:moveTo>
                  <a:lnTo>
                    <a:pt x="10052050" y="0"/>
                  </a:lnTo>
                  <a:lnTo>
                    <a:pt x="10052050" y="10052050"/>
                  </a:lnTo>
                  <a:lnTo>
                    <a:pt x="0" y="10052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657371" y="3277591"/>
            <a:ext cx="7246039" cy="7246039"/>
            <a:chOff x="0" y="0"/>
            <a:chExt cx="9661385" cy="96613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61398" cy="9661398"/>
            </a:xfrm>
            <a:custGeom>
              <a:avLst/>
              <a:gdLst/>
              <a:ahLst/>
              <a:cxnLst/>
              <a:rect r="r" b="b" t="t" l="l"/>
              <a:pathLst>
                <a:path h="9661398" w="9661398">
                  <a:moveTo>
                    <a:pt x="0" y="0"/>
                  </a:moveTo>
                  <a:lnTo>
                    <a:pt x="9661398" y="0"/>
                  </a:lnTo>
                  <a:lnTo>
                    <a:pt x="9661398" y="9661398"/>
                  </a:lnTo>
                  <a:lnTo>
                    <a:pt x="0" y="9661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speel je het koralenspel?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706300"/>
            <a:ext cx="11980135" cy="5877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3"/>
              </a:lnSpc>
            </a:pPr>
            <a:r>
              <a:rPr lang="en-US" sz="4218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Instructie voor de leerkracht</a:t>
            </a:r>
          </a:p>
          <a:p>
            <a:pPr algn="l" marL="492026" indent="-246013" lvl="1">
              <a:lnSpc>
                <a:spcPts val="2792"/>
              </a:lnSpc>
              <a:buFont typeface="Arial"/>
              <a:buChar char="•"/>
            </a:pPr>
            <a:r>
              <a:rPr lang="en-US" sz="27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Verdeel de klas in maximaal 5 groepjes.</a:t>
            </a:r>
          </a:p>
          <a:p>
            <a:pPr algn="l" marL="492026" indent="-246013" lvl="1">
              <a:lnSpc>
                <a:spcPts val="2792"/>
              </a:lnSpc>
              <a:buFont typeface="Arial"/>
              <a:buChar char="•"/>
            </a:pPr>
            <a:r>
              <a:rPr lang="en-US" sz="27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Schuif de tafels van elk groepje aan elkaar.</a:t>
            </a:r>
          </a:p>
          <a:p>
            <a:pPr algn="l" marL="492026" indent="-246013" lvl="1">
              <a:lnSpc>
                <a:spcPts val="2792"/>
              </a:lnSpc>
              <a:buFont typeface="Arial"/>
              <a:buChar char="•"/>
            </a:pPr>
            <a:r>
              <a:rPr lang="en-US" sz="27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elke groep 16 kaarten en vraag hen om hier vier setjes van te maken van kaarten die bij elkaar horen.</a:t>
            </a:r>
          </a:p>
          <a:p>
            <a:pPr algn="l" marL="492026" indent="-246013" lvl="1">
              <a:lnSpc>
                <a:spcPts val="2792"/>
              </a:lnSpc>
              <a:buFont typeface="Arial"/>
              <a:buChar char="•"/>
            </a:pPr>
            <a:r>
              <a:rPr lang="en-US" sz="27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Elke set bevat een plaatje van levend koraal, dood koraal, een voorwerp waar het koraal op lijkt en de naam van het koraal in het Nederlands en Papiaments.</a:t>
            </a:r>
          </a:p>
          <a:p>
            <a:pPr algn="l" marL="492026" indent="-246013" lvl="1">
              <a:lnSpc>
                <a:spcPts val="2792"/>
              </a:lnSpc>
              <a:buFont typeface="Arial"/>
              <a:buChar char="•"/>
            </a:pPr>
            <a:r>
              <a:rPr lang="en-US" sz="271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elke groep 10 minuten om deze kaartensets te maken.</a:t>
            </a:r>
          </a:p>
          <a:p>
            <a:pPr algn="l" marL="305395" indent="-152698" lvl="1">
              <a:lnSpc>
                <a:spcPts val="1458"/>
              </a:lnSpc>
            </a:pPr>
            <a:r>
              <a:rPr lang="en-US" b="true" sz="168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 </a:t>
            </a:r>
          </a:p>
          <a:p>
            <a:pPr algn="l" marL="492026" indent="-246013" lvl="1">
              <a:lnSpc>
                <a:spcPts val="2349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2738002" y="3748249"/>
            <a:ext cx="5074472" cy="5074472"/>
            <a:chOff x="0" y="0"/>
            <a:chExt cx="6765963" cy="67659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765925" cy="6765925"/>
            </a:xfrm>
            <a:custGeom>
              <a:avLst/>
              <a:gdLst/>
              <a:ahLst/>
              <a:cxnLst/>
              <a:rect r="r" b="b" t="t" l="l"/>
              <a:pathLst>
                <a:path h="6765925" w="6765925">
                  <a:moveTo>
                    <a:pt x="0" y="0"/>
                  </a:moveTo>
                  <a:lnTo>
                    <a:pt x="6765925" y="0"/>
                  </a:lnTo>
                  <a:lnTo>
                    <a:pt x="6765925" y="6765925"/>
                  </a:lnTo>
                  <a:lnTo>
                    <a:pt x="0" y="6765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Antwoorden koralenspel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310479" y="2150783"/>
            <a:ext cx="14155988" cy="6813747"/>
            <a:chOff x="0" y="0"/>
            <a:chExt cx="18874651" cy="90849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874612" cy="9084945"/>
            </a:xfrm>
            <a:custGeom>
              <a:avLst/>
              <a:gdLst/>
              <a:ahLst/>
              <a:cxnLst/>
              <a:rect r="r" b="b" t="t" l="l"/>
              <a:pathLst>
                <a:path h="9084945" w="18874612">
                  <a:moveTo>
                    <a:pt x="0" y="0"/>
                  </a:moveTo>
                  <a:lnTo>
                    <a:pt x="18874612" y="0"/>
                  </a:lnTo>
                  <a:lnTo>
                    <a:pt x="18874612" y="9084945"/>
                  </a:lnTo>
                  <a:lnTo>
                    <a:pt x="0" y="9084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Antwoorden koralenspel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337387" y="2150783"/>
            <a:ext cx="14155988" cy="6813747"/>
            <a:chOff x="0" y="0"/>
            <a:chExt cx="18874651" cy="90849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874612" cy="9084945"/>
            </a:xfrm>
            <a:custGeom>
              <a:avLst/>
              <a:gdLst/>
              <a:ahLst/>
              <a:cxnLst/>
              <a:rect r="r" b="b" t="t" l="l"/>
              <a:pathLst>
                <a:path h="9084945" w="18874612">
                  <a:moveTo>
                    <a:pt x="0" y="0"/>
                  </a:moveTo>
                  <a:lnTo>
                    <a:pt x="18874612" y="0"/>
                  </a:lnTo>
                  <a:lnTo>
                    <a:pt x="18874612" y="9084945"/>
                  </a:lnTo>
                  <a:lnTo>
                    <a:pt x="0" y="9084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11430"/>
            <a:ext cx="18288000" cy="10287000"/>
            <a:chOff x="0" y="0"/>
            <a:chExt cx="24384000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" t="0" r="-2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50231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8500039" cy="14008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Dit weet jij na les 1</a:t>
              </a:r>
              <a:r>
                <a:rPr lang="en-US" sz="6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054000"/>
            <a:ext cx="13533120" cy="110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 koralen zijn.</a:t>
            </a:r>
          </a:p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Welke lichaamsdelen ze hebben.</a:t>
            </a:r>
          </a:p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Waar ze voorkomen.</a:t>
            </a:r>
          </a:p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Welke soorten er zijn.</a:t>
            </a:r>
          </a:p>
          <a:p>
            <a:pPr algn="l">
              <a:lnSpc>
                <a:spcPts val="5040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916879" y="3028207"/>
            <a:ext cx="7371121" cy="7247268"/>
            <a:chOff x="0" y="0"/>
            <a:chExt cx="9828162" cy="9663024"/>
          </a:xfrm>
        </p:grpSpPr>
        <p:sp>
          <p:nvSpPr>
            <p:cNvPr name="Freeform 11" id="11"/>
            <p:cNvSpPr/>
            <p:nvPr/>
          </p:nvSpPr>
          <p:spPr>
            <a:xfrm flipH="true" flipV="false" rot="0">
              <a:off x="0" y="0"/>
              <a:ext cx="9828149" cy="9663049"/>
            </a:xfrm>
            <a:custGeom>
              <a:avLst/>
              <a:gdLst/>
              <a:ahLst/>
              <a:cxnLst/>
              <a:rect r="r" b="b" t="t" l="l"/>
              <a:pathLst>
                <a:path h="9663049" w="9828149">
                  <a:moveTo>
                    <a:pt x="9828149" y="0"/>
                  </a:moveTo>
                  <a:lnTo>
                    <a:pt x="0" y="0"/>
                  </a:lnTo>
                  <a:lnTo>
                    <a:pt x="0" y="9663049"/>
                  </a:lnTo>
                  <a:lnTo>
                    <a:pt x="9828149" y="9663049"/>
                  </a:lnTo>
                  <a:lnTo>
                    <a:pt x="982814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424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3" id="13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459574" y="1262101"/>
            <a:ext cx="4449890" cy="2086737"/>
            <a:chOff x="0" y="0"/>
            <a:chExt cx="5933186" cy="278231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933192" cy="2782314"/>
            </a:xfrm>
            <a:custGeom>
              <a:avLst/>
              <a:gdLst/>
              <a:ahLst/>
              <a:cxnLst/>
              <a:rect r="r" b="b" t="t" l="l"/>
              <a:pathLst>
                <a:path h="2782314" w="5933192">
                  <a:moveTo>
                    <a:pt x="0" y="0"/>
                  </a:moveTo>
                  <a:lnTo>
                    <a:pt x="5933192" y="0"/>
                  </a:lnTo>
                  <a:lnTo>
                    <a:pt x="5933192" y="2782314"/>
                  </a:lnTo>
                  <a:lnTo>
                    <a:pt x="0" y="278231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0166" t="0" r="-10166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152400"/>
              <a:ext cx="5933186" cy="262991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4795"/>
                </a:lnSpc>
              </a:pPr>
              <a:r>
                <a:rPr lang="en-US" sz="555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Tijd </a:t>
              </a:r>
              <a:r>
                <a:rPr lang="en-US" sz="5550" b="true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voor</a:t>
              </a:r>
              <a:r>
                <a:rPr lang="en-US" sz="555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</a:p>
            <a:p>
              <a:pPr algn="ctr">
                <a:lnSpc>
                  <a:spcPts val="4795"/>
                </a:lnSpc>
              </a:pPr>
              <a:r>
                <a:rPr lang="en-US" sz="5550" b="true">
                  <a:solidFill>
                    <a:srgbClr val="FF87CA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</a:t>
              </a:r>
              <a:r>
                <a:rPr lang="en-US" sz="555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5550" b="true">
                  <a:solidFill>
                    <a:srgbClr val="00B05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kleurplaat!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903515" y="85334"/>
            <a:ext cx="7034517" cy="9954730"/>
            <a:chOff x="0" y="0"/>
            <a:chExt cx="9379356" cy="1327297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379331" cy="13273024"/>
            </a:xfrm>
            <a:custGeom>
              <a:avLst/>
              <a:gdLst/>
              <a:ahLst/>
              <a:cxnLst/>
              <a:rect r="r" b="b" t="t" l="l"/>
              <a:pathLst>
                <a:path h="13273024" w="9379331">
                  <a:moveTo>
                    <a:pt x="0" y="0"/>
                  </a:moveTo>
                  <a:lnTo>
                    <a:pt x="9379331" y="0"/>
                  </a:lnTo>
                  <a:lnTo>
                    <a:pt x="9379331" y="13273024"/>
                  </a:lnTo>
                  <a:lnTo>
                    <a:pt x="0" y="13273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" t="0" r="-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63942" y="1051531"/>
            <a:ext cx="8635365" cy="3358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Coral Heroes, les 1</a:t>
            </a:r>
          </a:p>
          <a:p>
            <a:pPr algn="ctr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Koralenquiz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253020" y="4050487"/>
            <a:ext cx="4708103" cy="2271722"/>
            <a:chOff x="0" y="0"/>
            <a:chExt cx="6277470" cy="3028963"/>
          </a:xfrm>
        </p:grpSpPr>
        <p:sp>
          <p:nvSpPr>
            <p:cNvPr name="Freeform 8" id="8" descr="QUIZ: So you think you can present? | Dr. PPT"/>
            <p:cNvSpPr/>
            <p:nvPr/>
          </p:nvSpPr>
          <p:spPr>
            <a:xfrm flipH="false" flipV="false" rot="0">
              <a:off x="0" y="0"/>
              <a:ext cx="6277483" cy="3028950"/>
            </a:xfrm>
            <a:custGeom>
              <a:avLst/>
              <a:gdLst/>
              <a:ahLst/>
              <a:cxnLst/>
              <a:rect r="r" b="b" t="t" l="l"/>
              <a:pathLst>
                <a:path h="3028950" w="6277483">
                  <a:moveTo>
                    <a:pt x="0" y="0"/>
                  </a:moveTo>
                  <a:lnTo>
                    <a:pt x="6277483" y="0"/>
                  </a:lnTo>
                  <a:lnTo>
                    <a:pt x="6277483" y="3028950"/>
                  </a:lnTo>
                  <a:lnTo>
                    <a:pt x="0" y="302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3279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1343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61950" y="386696"/>
            <a:ext cx="13040744" cy="1590456"/>
            <a:chOff x="0" y="0"/>
            <a:chExt cx="17387659" cy="21206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387653" cy="2120614"/>
            </a:xfrm>
            <a:custGeom>
              <a:avLst/>
              <a:gdLst/>
              <a:ahLst/>
              <a:cxnLst/>
              <a:rect r="r" b="b" t="t" l="l"/>
              <a:pathLst>
                <a:path h="2120614" w="17387653">
                  <a:moveTo>
                    <a:pt x="0" y="0"/>
                  </a:moveTo>
                  <a:lnTo>
                    <a:pt x="17387653" y="0"/>
                  </a:lnTo>
                  <a:lnTo>
                    <a:pt x="17387653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09764" r="0" b="-109764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57150"/>
              <a:ext cx="17387659" cy="2063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1. Wat voor soort koraal is dit?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838020" y="2322509"/>
            <a:ext cx="8973131" cy="271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Vingerkoraal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Hersenkoraal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Hertshoornkoraal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Elandsgeweikoraal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 descr="A pile of peanuts on a beach  Description automatically generated with medium confidence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" t="0" r="-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382155" y="1853251"/>
            <a:ext cx="3489255" cy="2807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Levend.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Ziek.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Dood.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Stervend.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72440" y="347767"/>
            <a:ext cx="15734214" cy="1590456"/>
            <a:chOff x="0" y="0"/>
            <a:chExt cx="20978952" cy="21206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978947" cy="2120614"/>
            </a:xfrm>
            <a:custGeom>
              <a:avLst/>
              <a:gdLst/>
              <a:ahLst/>
              <a:cxnLst/>
              <a:rect r="r" b="b" t="t" l="l"/>
              <a:pathLst>
                <a:path h="2120614" w="20978947">
                  <a:moveTo>
                    <a:pt x="0" y="0"/>
                  </a:moveTo>
                  <a:lnTo>
                    <a:pt x="20978947" y="0"/>
                  </a:lnTo>
                  <a:lnTo>
                    <a:pt x="20978947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42763" r="0" b="-142762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57150"/>
              <a:ext cx="20978952" cy="2063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2. Het koraal dat je op het strand ziet is ...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30383" y="2864291"/>
            <a:ext cx="8486165" cy="2329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heeft geen skelet.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heeft een uitwendig skelet.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heeft een inwendig skelet.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heeft een skelet van algen.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48640" y="500167"/>
            <a:ext cx="8171850" cy="1959893"/>
            <a:chOff x="0" y="0"/>
            <a:chExt cx="10895800" cy="26131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895796" cy="2613184"/>
            </a:xfrm>
            <a:custGeom>
              <a:avLst/>
              <a:gdLst/>
              <a:ahLst/>
              <a:cxnLst/>
              <a:rect r="r" b="b" t="t" l="l"/>
              <a:pathLst>
                <a:path h="2613184" w="10895796">
                  <a:moveTo>
                    <a:pt x="0" y="0"/>
                  </a:moveTo>
                  <a:lnTo>
                    <a:pt x="10895796" y="0"/>
                  </a:lnTo>
                  <a:lnTo>
                    <a:pt x="10895796" y="2613184"/>
                  </a:lnTo>
                  <a:lnTo>
                    <a:pt x="0" y="261318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31243" r="0" b="-31243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57150"/>
              <a:ext cx="10895800" cy="255604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3.	Wat voor soort skelet 	heeft een koraal?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063240" y="2999156"/>
            <a:ext cx="5031610" cy="336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Van kalk.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Van klei.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Van steen.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Van zeewier.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2107930" y="1022661"/>
            <a:ext cx="15636240" cy="1590456"/>
            <a:chOff x="0" y="0"/>
            <a:chExt cx="20848320" cy="21206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848318" cy="2120614"/>
            </a:xfrm>
            <a:custGeom>
              <a:avLst/>
              <a:gdLst/>
              <a:ahLst/>
              <a:cxnLst/>
              <a:rect r="r" b="b" t="t" l="l"/>
              <a:pathLst>
                <a:path h="2120614" w="20848318">
                  <a:moveTo>
                    <a:pt x="0" y="0"/>
                  </a:moveTo>
                  <a:lnTo>
                    <a:pt x="20848318" y="0"/>
                  </a:lnTo>
                  <a:lnTo>
                    <a:pt x="20848318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41562" r="0" b="-141562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20848320" cy="20920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4. Waar is het skelet van een koraal van gemaakt?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80045" y="3239500"/>
            <a:ext cx="6532645" cy="4788637"/>
            <a:chOff x="0" y="0"/>
            <a:chExt cx="8710193" cy="6384849"/>
          </a:xfrm>
        </p:grpSpPr>
        <p:sp>
          <p:nvSpPr>
            <p:cNvPr name="Freeform 9" id="9" descr="A picture containing eaten  Description automatically generated"/>
            <p:cNvSpPr/>
            <p:nvPr/>
          </p:nvSpPr>
          <p:spPr>
            <a:xfrm flipH="false" flipV="false" rot="0">
              <a:off x="0" y="0"/>
              <a:ext cx="8710168" cy="6384798"/>
            </a:xfrm>
            <a:custGeom>
              <a:avLst/>
              <a:gdLst/>
              <a:ahLst/>
              <a:cxnLst/>
              <a:rect r="r" b="b" t="t" l="l"/>
              <a:pathLst>
                <a:path h="6384798" w="8710168">
                  <a:moveTo>
                    <a:pt x="0" y="0"/>
                  </a:moveTo>
                  <a:lnTo>
                    <a:pt x="8710168" y="0"/>
                  </a:lnTo>
                  <a:lnTo>
                    <a:pt x="8710168" y="6384798"/>
                  </a:lnTo>
                  <a:lnTo>
                    <a:pt x="0" y="6384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13" r="0" b="-213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381" y="1343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963055" y="2276456"/>
            <a:ext cx="9786404" cy="336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Een steen.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Een bacterie. 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Een dier met daarin algen.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Een plant met daarin dieren.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361950" y="387029"/>
            <a:ext cx="10874931" cy="1590456"/>
            <a:chOff x="0" y="0"/>
            <a:chExt cx="14499907" cy="21206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499912" cy="2120614"/>
            </a:xfrm>
            <a:custGeom>
              <a:avLst/>
              <a:gdLst/>
              <a:ahLst/>
              <a:cxnLst/>
              <a:rect r="r" b="b" t="t" l="l"/>
              <a:pathLst>
                <a:path h="2120614" w="14499912">
                  <a:moveTo>
                    <a:pt x="0" y="0"/>
                  </a:moveTo>
                  <a:lnTo>
                    <a:pt x="14499912" y="0"/>
                  </a:lnTo>
                  <a:lnTo>
                    <a:pt x="14499912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83231" r="0" b="-8323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4499907" cy="21777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5. Wat is een koraalpoliep? 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 descr="Background pattern  Description automatically generated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" t="0" r="-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56455" y="2643492"/>
            <a:ext cx="4766529" cy="5303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maag.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skelet.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tentakel.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mond.</a:t>
            </a:r>
          </a:p>
          <a:p>
            <a:pPr algn="l" marL="868680" indent="-434340" lvl="1">
              <a:lnSpc>
                <a:spcPts val="5759"/>
              </a:lnSpc>
            </a:pPr>
          </a:p>
          <a:p>
            <a:pPr algn="l" marL="868680" indent="-434340" lvl="1">
              <a:lnSpc>
                <a:spcPts val="5759"/>
              </a:lnSpc>
            </a:pPr>
          </a:p>
          <a:p>
            <a:pPr algn="l" marL="868680" indent="-434340" lvl="1">
              <a:lnSpc>
                <a:spcPts val="5759"/>
              </a:lnSpc>
            </a:pPr>
          </a:p>
        </p:txBody>
      </p:sp>
      <p:sp>
        <p:nvSpPr>
          <p:cNvPr name="AutoShape 7" id="7"/>
          <p:cNvSpPr/>
          <p:nvPr/>
        </p:nvSpPr>
        <p:spPr>
          <a:xfrm rot="5306880">
            <a:off x="15470972" y="2392470"/>
            <a:ext cx="1406833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628307" y="617191"/>
            <a:ext cx="17412043" cy="1234040"/>
            <a:chOff x="0" y="0"/>
            <a:chExt cx="23216057" cy="16453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216062" cy="1645392"/>
            </a:xfrm>
            <a:custGeom>
              <a:avLst/>
              <a:gdLst/>
              <a:ahLst/>
              <a:cxnLst/>
              <a:rect r="r" b="b" t="t" l="l"/>
              <a:pathLst>
                <a:path h="1645392" w="23216062">
                  <a:moveTo>
                    <a:pt x="0" y="0"/>
                  </a:moveTo>
                  <a:lnTo>
                    <a:pt x="23216062" y="0"/>
                  </a:lnTo>
                  <a:lnTo>
                    <a:pt x="23216062" y="1645392"/>
                  </a:lnTo>
                  <a:lnTo>
                    <a:pt x="0" y="164539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24929" r="0" b="-224928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23216057" cy="161681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6. 	Koralen hebben lichaamsdelen. Welk lichaamsdeel is dit?</a:t>
              </a:r>
            </a:p>
          </p:txBody>
        </p:sp>
      </p:grpSp>
      <p:sp>
        <p:nvSpPr>
          <p:cNvPr name="AutoShape 11" id="11"/>
          <p:cNvSpPr/>
          <p:nvPr/>
        </p:nvSpPr>
        <p:spPr>
          <a:xfrm rot="10683420">
            <a:off x="16155019" y="1651216"/>
            <a:ext cx="1123655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45544" y="1871005"/>
            <a:ext cx="9390345" cy="336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Als er geen zonlicht is.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Als het zeewater helder is.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Als het zeewater lekker koud is.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Als de zeebodem lekker modderig is.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265700"/>
            <a:ext cx="13724820" cy="1590456"/>
            <a:chOff x="0" y="0"/>
            <a:chExt cx="18299760" cy="21206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99767" cy="2120614"/>
            </a:xfrm>
            <a:custGeom>
              <a:avLst/>
              <a:gdLst/>
              <a:ahLst/>
              <a:cxnLst/>
              <a:rect r="r" b="b" t="t" l="l"/>
              <a:pathLst>
                <a:path h="2120614" w="18299767">
                  <a:moveTo>
                    <a:pt x="0" y="0"/>
                  </a:moveTo>
                  <a:lnTo>
                    <a:pt x="18299767" y="0"/>
                  </a:lnTo>
                  <a:lnTo>
                    <a:pt x="18299767" y="2120614"/>
                  </a:lnTo>
                  <a:lnTo>
                    <a:pt x="0" y="212061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18145" r="0" b="-118145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57150"/>
              <a:ext cx="18299760" cy="2063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7. Wanneer kan een koraal goed groeien?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3311128"/>
            <a:ext cx="8373666" cy="271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Superior producer.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Tug Boat.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Coral ship.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Treasure boat.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265700"/>
            <a:ext cx="17071896" cy="2820400"/>
            <a:chOff x="0" y="0"/>
            <a:chExt cx="22762528" cy="37605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762528" cy="3760530"/>
            </a:xfrm>
            <a:custGeom>
              <a:avLst/>
              <a:gdLst/>
              <a:ahLst/>
              <a:cxnLst/>
              <a:rect r="r" b="b" t="t" l="l"/>
              <a:pathLst>
                <a:path h="3760530" w="22762528">
                  <a:moveTo>
                    <a:pt x="0" y="0"/>
                  </a:moveTo>
                  <a:lnTo>
                    <a:pt x="22762528" y="0"/>
                  </a:lnTo>
                  <a:lnTo>
                    <a:pt x="22762528" y="3760530"/>
                  </a:lnTo>
                  <a:lnTo>
                    <a:pt x="0" y="376053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67943" r="0" b="-67943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57150"/>
              <a:ext cx="22762528" cy="370338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8.	Op Curaçao kun je prachtig snorkelen. </a:t>
              </a:r>
            </a:p>
            <a:p>
              <a:pPr algn="l">
                <a:lnSpc>
                  <a:spcPts val="4536"/>
                </a:lnSpc>
              </a:pPr>
              <a:r>
                <a:rPr lang="en-US" sz="4200" spc="-25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	Hoe heet deze boot waar veel mensen gaan snorkelen?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-19050"/>
            <a:ext cx="24158219" cy="13589003"/>
            <a:chOff x="0" y="0"/>
            <a:chExt cx="32210959" cy="18118671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32211011" cy="18118710"/>
            </a:xfrm>
            <a:custGeom>
              <a:avLst/>
              <a:gdLst/>
              <a:ahLst/>
              <a:cxnLst/>
              <a:rect r="r" b="b" t="t" l="l"/>
              <a:pathLst>
                <a:path h="18118710" w="32211011">
                  <a:moveTo>
                    <a:pt x="32211011" y="0"/>
                  </a:moveTo>
                  <a:lnTo>
                    <a:pt x="0" y="0"/>
                  </a:lnTo>
                  <a:lnTo>
                    <a:pt x="0" y="18118710"/>
                  </a:lnTo>
                  <a:lnTo>
                    <a:pt x="32211011" y="18118710"/>
                  </a:lnTo>
                  <a:lnTo>
                    <a:pt x="32211011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50231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Dit maakt les 1 extra leuk!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054000"/>
            <a:ext cx="13533120" cy="110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koralenspel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koralenquiz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koralenkleurplaat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25181" y="1077735"/>
            <a:ext cx="6326572" cy="1587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Goed gedaan!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 descr="Icon  Description automatically generated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pic>
        <p:nvPicPr>
          <p:cNvPr name="Picture 4" id="4" descr="movie kinderen facebook.mp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-313506" y="8954205"/>
            <a:ext cx="16093440" cy="849087"/>
            <a:chOff x="0" y="0"/>
            <a:chExt cx="21457920" cy="11321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457920" cy="1132078"/>
            </a:xfrm>
            <a:custGeom>
              <a:avLst/>
              <a:gdLst/>
              <a:ahLst/>
              <a:cxnLst/>
              <a:rect r="r" b="b" t="t" l="l"/>
              <a:pathLst>
                <a:path h="1132078" w="21457920">
                  <a:moveTo>
                    <a:pt x="0" y="0"/>
                  </a:moveTo>
                  <a:lnTo>
                    <a:pt x="21457920" y="0"/>
                  </a:lnTo>
                  <a:lnTo>
                    <a:pt x="21457920" y="1132078"/>
                  </a:lnTo>
                  <a:lnTo>
                    <a:pt x="0" y="1132078"/>
                  </a:lnTo>
                  <a:close/>
                </a:path>
              </a:pathLst>
            </a:custGeom>
            <a:gradFill rotWithShape="true">
              <a:gsLst>
                <a:gs pos="0">
                  <a:srgbClr val="B0500F">
                    <a:alpha val="100000"/>
                  </a:srgbClr>
                </a:gs>
                <a:gs pos="31000">
                  <a:srgbClr val="000000">
                    <a:alpha val="100000"/>
                  </a:srgbClr>
                </a:gs>
                <a:gs pos="70000">
                  <a:srgbClr val="FFFFFF">
                    <a:alpha val="0"/>
                  </a:srgbClr>
                </a:gs>
              </a:gsLst>
              <a:lin ang="0"/>
            </a:gradFill>
          </p:spPr>
        </p:sp>
      </p:grpSp>
      <p:sp>
        <p:nvSpPr>
          <p:cNvPr name="TextBox 7" id="7"/>
          <p:cNvSpPr txBox="true"/>
          <p:nvPr/>
        </p:nvSpPr>
        <p:spPr>
          <a:xfrm rot="0">
            <a:off x="341147" y="9057723"/>
            <a:ext cx="14955469" cy="575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Snorkelen met Yabbi van den Kieboom van Snorkeling Tours Curaçao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96360" y="701545"/>
            <a:ext cx="9691021" cy="869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Ken jij ons koraalrif?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50797" y="-1215885"/>
            <a:ext cx="18473528" cy="12315692"/>
            <a:chOff x="0" y="0"/>
            <a:chExt cx="24631371" cy="16420922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24631396" cy="16420973"/>
            </a:xfrm>
            <a:custGeom>
              <a:avLst/>
              <a:gdLst/>
              <a:ahLst/>
              <a:cxnLst/>
              <a:rect r="r" b="b" t="t" l="l"/>
              <a:pathLst>
                <a:path h="16420973" w="24631396">
                  <a:moveTo>
                    <a:pt x="24631396" y="0"/>
                  </a:moveTo>
                  <a:lnTo>
                    <a:pt x="0" y="0"/>
                  </a:lnTo>
                  <a:lnTo>
                    <a:pt x="0" y="16420973"/>
                  </a:lnTo>
                  <a:lnTo>
                    <a:pt x="24631396" y="16420973"/>
                  </a:lnTo>
                  <a:lnTo>
                    <a:pt x="24631396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15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71719"/>
            <a:ext cx="8607076" cy="2250719"/>
            <a:chOff x="0" y="0"/>
            <a:chExt cx="11476101" cy="300095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476106" cy="3000956"/>
            </a:xfrm>
            <a:custGeom>
              <a:avLst/>
              <a:gdLst/>
              <a:ahLst/>
              <a:cxnLst/>
              <a:rect r="r" b="b" t="t" l="l"/>
              <a:pathLst>
                <a:path h="3000956" w="11476106">
                  <a:moveTo>
                    <a:pt x="0" y="0"/>
                  </a:moveTo>
                  <a:lnTo>
                    <a:pt x="11476106" y="0"/>
                  </a:lnTo>
                  <a:lnTo>
                    <a:pt x="11476106" y="3000956"/>
                  </a:lnTo>
                  <a:lnTo>
                    <a:pt x="0" y="300095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4513" r="0" b="-24513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1476101" cy="2972384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Heb jij wel eens tussen het koraal gesnorkeld?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4636713"/>
            <a:ext cx="13533120" cy="110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 zag je allemaal?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pic>
        <p:nvPicPr>
          <p:cNvPr name="Picture 4" id="4" descr="GK Carmabi vissen water geven.mp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11335"/>
            <a:ext cx="18288000" cy="102870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-313506" y="8954205"/>
            <a:ext cx="16093440" cy="849087"/>
            <a:chOff x="0" y="0"/>
            <a:chExt cx="21457920" cy="11321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457920" cy="1132078"/>
            </a:xfrm>
            <a:custGeom>
              <a:avLst/>
              <a:gdLst/>
              <a:ahLst/>
              <a:cxnLst/>
              <a:rect r="r" b="b" t="t" l="l"/>
              <a:pathLst>
                <a:path h="1132078" w="21457920">
                  <a:moveTo>
                    <a:pt x="0" y="0"/>
                  </a:moveTo>
                  <a:lnTo>
                    <a:pt x="21457920" y="0"/>
                  </a:lnTo>
                  <a:lnTo>
                    <a:pt x="21457920" y="1132078"/>
                  </a:lnTo>
                  <a:lnTo>
                    <a:pt x="0" y="1132078"/>
                  </a:lnTo>
                  <a:close/>
                </a:path>
              </a:pathLst>
            </a:custGeom>
            <a:gradFill rotWithShape="true">
              <a:gsLst>
                <a:gs pos="0">
                  <a:srgbClr val="B0500F">
                    <a:alpha val="100000"/>
                  </a:srgbClr>
                </a:gs>
                <a:gs pos="31000">
                  <a:srgbClr val="000000">
                    <a:alpha val="100000"/>
                  </a:srgbClr>
                </a:gs>
                <a:gs pos="70000">
                  <a:srgbClr val="FFFFFF">
                    <a:alpha val="0"/>
                  </a:srgbClr>
                </a:gs>
              </a:gsLst>
              <a:lin ang="0"/>
            </a:gradFill>
          </p:spPr>
        </p:sp>
      </p:grpSp>
      <p:sp>
        <p:nvSpPr>
          <p:cNvPr name="TextBox 7" id="7"/>
          <p:cNvSpPr txBox="true"/>
          <p:nvPr/>
        </p:nvSpPr>
        <p:spPr>
          <a:xfrm rot="0">
            <a:off x="341147" y="9057723"/>
            <a:ext cx="14955469" cy="575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Snorkelen met Yabbi van den Kieboom van Snorkeling Tours Curaçao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500039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00B0F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zie je hier?</a:t>
              </a:r>
            </a:p>
          </p:txBody>
        </p:sp>
      </p:grpSp>
      <p:pic>
        <p:nvPicPr>
          <p:cNvPr name="Picture 13" id="13" descr="Pin on Lacy Rivers Studios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3130315" y="2961227"/>
            <a:ext cx="5988110" cy="6467161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244375" y="2687250"/>
            <a:ext cx="6850466" cy="60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skelet 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 een 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mens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877082" y="3732047"/>
            <a:ext cx="5046374" cy="3699148"/>
            <a:chOff x="0" y="0"/>
            <a:chExt cx="6728498" cy="493219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728460" cy="4932172"/>
            </a:xfrm>
            <a:custGeom>
              <a:avLst/>
              <a:gdLst/>
              <a:ahLst/>
              <a:cxnLst/>
              <a:rect r="r" b="b" t="t" l="l"/>
              <a:pathLst>
                <a:path h="4932172" w="6728460">
                  <a:moveTo>
                    <a:pt x="0" y="0"/>
                  </a:moveTo>
                  <a:lnTo>
                    <a:pt x="6728460" y="0"/>
                  </a:lnTo>
                  <a:lnTo>
                    <a:pt x="6728460" y="4932172"/>
                  </a:lnTo>
                  <a:lnTo>
                    <a:pt x="0" y="4932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213" r="0" b="-213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588709" y="6993074"/>
            <a:ext cx="3363287" cy="3115246"/>
            <a:chOff x="0" y="0"/>
            <a:chExt cx="4484383" cy="41536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84370" cy="4153662"/>
            </a:xfrm>
            <a:custGeom>
              <a:avLst/>
              <a:gdLst/>
              <a:ahLst/>
              <a:cxnLst/>
              <a:rect r="r" b="b" t="t" l="l"/>
              <a:pathLst>
                <a:path h="4153662" w="4484370">
                  <a:moveTo>
                    <a:pt x="0" y="0"/>
                  </a:moveTo>
                  <a:lnTo>
                    <a:pt x="4484370" y="0"/>
                  </a:lnTo>
                  <a:lnTo>
                    <a:pt x="4484370" y="4153662"/>
                  </a:lnTo>
                  <a:lnTo>
                    <a:pt x="0" y="4153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758954" y="2687250"/>
            <a:ext cx="6980406" cy="180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 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skelet</a:t>
            </a: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van een 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koraal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812" y="-178127"/>
            <a:ext cx="18288000" cy="10465127"/>
            <a:chOff x="0" y="0"/>
            <a:chExt cx="24384000" cy="139535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4000" cy="13953489"/>
            </a:xfrm>
            <a:custGeom>
              <a:avLst/>
              <a:gdLst/>
              <a:ahLst/>
              <a:cxnLst/>
              <a:rect r="r" b="b" t="t" l="l"/>
              <a:pathLst>
                <a:path h="13953489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53489"/>
                  </a:lnTo>
                  <a:lnTo>
                    <a:pt x="0" y="13953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731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7539800" cy="1014927"/>
            <a:chOff x="0" y="0"/>
            <a:chExt cx="10053066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053066" cy="1353240"/>
            </a:xfrm>
            <a:custGeom>
              <a:avLst/>
              <a:gdLst/>
              <a:ahLst/>
              <a:cxnLst/>
              <a:rect r="r" b="b" t="t" l="l"/>
              <a:pathLst>
                <a:path h="1353240" w="10053066">
                  <a:moveTo>
                    <a:pt x="0" y="0"/>
                  </a:moveTo>
                  <a:lnTo>
                    <a:pt x="10053066" y="0"/>
                  </a:lnTo>
                  <a:lnTo>
                    <a:pt x="10053066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94752" r="0" b="-94751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10053066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Waar vind je koraal?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687250"/>
            <a:ext cx="7543486" cy="1006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Dood</a:t>
            </a: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koraal op het </a:t>
            </a: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strand</a:t>
            </a: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 descr="Icon  Description automatically generated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907114" y="2687250"/>
            <a:ext cx="7543486" cy="89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Levend</a:t>
            </a: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koraal in de</a:t>
            </a: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zee</a:t>
            </a: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4536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DAHLuwWUvTA</dc:identifier>
  <dcterms:modified xsi:type="dcterms:W3CDTF">2011-08-01T06:04:30Z</dcterms:modified>
  <cp:revision>1</cp:revision>
  <dc:title>1a PPT les 1 NED Coral Heroes.pptx</dc:title>
</cp:coreProperties>
</file>