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Calibri (MS)" charset="1" panose="020F0502020204030204"/>
      <p:regular r:id="rId47"/>
    </p:embeddedFont>
    <p:embeddedFont>
      <p:font typeface="Arial Bold" charset="1" panose="020B0704020202020204"/>
      <p:regular r:id="rId48"/>
    </p:embeddedFont>
    <p:embeddedFont>
      <p:font typeface="Arial" charset="1" panose="020B0604020202020204"/>
      <p:regular r:id="rId49"/>
    </p:embeddedFont>
    <p:embeddedFont>
      <p:font typeface="Arial Bold Italics" charset="1" panose="020B0704020202090204"/>
      <p:regular r:id="rId50"/>
    </p:embeddedFont>
    <p:embeddedFont>
      <p:font typeface="TT Rounds Condensed" charset="1" panose="02000506030000020003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notesMasters/notesMaster1.xml" Type="http://schemas.openxmlformats.org/officeDocument/2006/relationships/notesMaster"/><Relationship Id="rId44" Target="theme/theme2.xml" Type="http://schemas.openxmlformats.org/officeDocument/2006/relationships/theme"/><Relationship Id="rId45" Target="notesSlides/notesSlide1.xml" Type="http://schemas.openxmlformats.org/officeDocument/2006/relationships/notesSlide"/><Relationship Id="rId46" Target="notesSlides/notesSlide2.xml" Type="http://schemas.openxmlformats.org/officeDocument/2006/relationships/notesSlide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notesSlides/notesSlide3.xml" Type="http://schemas.openxmlformats.org/officeDocument/2006/relationships/notesSlide"/><Relationship Id="rId52" Target="fonts/font52.fntdata" Type="http://schemas.openxmlformats.org/officeDocument/2006/relationships/font"/><Relationship Id="rId53" Target="notesSlides/notesSlide4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1.png" Type="http://schemas.openxmlformats.org/officeDocument/2006/relationships/image"/><Relationship Id="rId7" Target="../media/image14.jpeg" Type="http://schemas.openxmlformats.org/officeDocument/2006/relationships/image"/><Relationship Id="rId8" Target="../media/VAHLuoQRzpE.mp4" Type="http://schemas.openxmlformats.org/officeDocument/2006/relationships/video"/><Relationship Id="rId9" Target="../media/VAHLuoQRzpE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5.jpe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jpeg" Type="http://schemas.openxmlformats.org/officeDocument/2006/relationships/image"/><Relationship Id="rId5" Target="../media/image4.pn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6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16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7.jpeg" Type="http://schemas.openxmlformats.org/officeDocument/2006/relationships/image"/><Relationship Id="rId5" Target="../media/image4.pn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7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8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9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0.jpeg" Type="http://schemas.openxmlformats.org/officeDocument/2006/relationships/image"/><Relationship Id="rId5" Target="../media/VAHLunBRfMM.mp4" Type="http://schemas.openxmlformats.org/officeDocument/2006/relationships/video"/><Relationship Id="rId6" Target="../media/VAHLunBRfMM.mp4" Type="http://schemas.microsoft.com/office/2007/relationships/media"/><Relationship Id="rId7" Target="../media/image7.jpeg" Type="http://schemas.openxmlformats.org/officeDocument/2006/relationships/image"/><Relationship Id="rId8" Target="../media/image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1.png" Type="http://schemas.openxmlformats.org/officeDocument/2006/relationships/image"/><Relationship Id="rId4" Target="../media/image5.jpe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3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4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13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7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7.jpeg" Type="http://schemas.openxmlformats.org/officeDocument/2006/relationships/image"/><Relationship Id="rId4" Target="../media/image35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7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8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5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8.pn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9.jpeg" Type="http://schemas.openxmlformats.org/officeDocument/2006/relationships/image"/><Relationship Id="rId5" Target="../media/image7.jpeg" Type="http://schemas.openxmlformats.org/officeDocument/2006/relationships/image"/><Relationship Id="rId6" Target="https://schooltv.nl/video/hoe-krijgt-koraal-zijn-kleur-help-het-koraal-wordt-wit/" TargetMode="External" Type="http://schemas.openxmlformats.org/officeDocument/2006/relationships/hyperlink"/><Relationship Id="rId7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jpeg" Type="http://schemas.openxmlformats.org/officeDocument/2006/relationships/image"/><Relationship Id="rId5" Target="../media/image7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-123292"/>
            <a:ext cx="18288000" cy="10473595"/>
            <a:chOff x="0" y="0"/>
            <a:chExt cx="24384000" cy="13964793"/>
          </a:xfrm>
        </p:grpSpPr>
        <p:sp>
          <p:nvSpPr>
            <p:cNvPr name="Freeform 9" id="9" descr="Graphical user interface  Description automatically generated with medium confidence"/>
            <p:cNvSpPr/>
            <p:nvPr/>
          </p:nvSpPr>
          <p:spPr>
            <a:xfrm flipH="false" flipV="false" rot="0">
              <a:off x="0" y="0"/>
              <a:ext cx="24384000" cy="13964793"/>
            </a:xfrm>
            <a:custGeom>
              <a:avLst/>
              <a:gdLst/>
              <a:ahLst/>
              <a:cxnLst/>
              <a:rect r="r" b="b" t="t" l="l"/>
              <a:pathLst>
                <a:path h="13964793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64793"/>
                  </a:lnTo>
                  <a:lnTo>
                    <a:pt x="0" y="1396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14" t="0" r="-91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7576" y="1538411"/>
            <a:ext cx="3936435" cy="2624290"/>
            <a:chOff x="0" y="0"/>
            <a:chExt cx="5248580" cy="34990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1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0972009" cy="948976"/>
            <a:chOff x="0" y="0"/>
            <a:chExt cx="14629346" cy="12653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629343" cy="1265300"/>
            </a:xfrm>
            <a:custGeom>
              <a:avLst/>
              <a:gdLst/>
              <a:ahLst/>
              <a:cxnLst/>
              <a:rect r="r" b="b" t="t" l="l"/>
              <a:pathLst>
                <a:path h="1265300" w="14629343">
                  <a:moveTo>
                    <a:pt x="0" y="0"/>
                  </a:moveTo>
                  <a:lnTo>
                    <a:pt x="14629343" y="0"/>
                  </a:lnTo>
                  <a:lnTo>
                    <a:pt x="14629343" y="1265300"/>
                  </a:lnTo>
                  <a:lnTo>
                    <a:pt x="0" y="12653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75285" r="0" b="-175285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4629346" cy="123672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heet de samenwerking tussen algen en poliepen?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Algen en koraalpoliepen werken samen.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 noemen we </a:t>
            </a:r>
            <a:r>
              <a:rPr lang="en-US" sz="4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symbiose.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738562" y="2295944"/>
            <a:ext cx="6260754" cy="6665976"/>
            <a:chOff x="0" y="0"/>
            <a:chExt cx="8347672" cy="888796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347710" cy="8887968"/>
            </a:xfrm>
            <a:custGeom>
              <a:avLst/>
              <a:gdLst/>
              <a:ahLst/>
              <a:cxnLst/>
              <a:rect r="r" b="b" t="t" l="l"/>
              <a:pathLst>
                <a:path h="8887968" w="8347710">
                  <a:moveTo>
                    <a:pt x="0" y="0"/>
                  </a:moveTo>
                  <a:lnTo>
                    <a:pt x="8347710" y="0"/>
                  </a:lnTo>
                  <a:lnTo>
                    <a:pt x="8347710" y="8887968"/>
                  </a:lnTo>
                  <a:lnTo>
                    <a:pt x="0" y="88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pic>
        <p:nvPicPr>
          <p:cNvPr name="Picture 18" id="18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841782" y="5623560"/>
            <a:ext cx="1714500" cy="17145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 rot="0">
            <a:off x="10476548" y="6289815"/>
            <a:ext cx="4392387" cy="2780014"/>
            <a:chOff x="0" y="0"/>
            <a:chExt cx="5856516" cy="3706686"/>
          </a:xfrm>
        </p:grpSpPr>
        <p:sp>
          <p:nvSpPr>
            <p:cNvPr name="Freeform 20" id="20" descr="Bacteria Transparent"/>
            <p:cNvSpPr/>
            <p:nvPr/>
          </p:nvSpPr>
          <p:spPr>
            <a:xfrm flipH="false" flipV="false" rot="0">
              <a:off x="0" y="0"/>
              <a:ext cx="5856478" cy="3706749"/>
            </a:xfrm>
            <a:custGeom>
              <a:avLst/>
              <a:gdLst/>
              <a:ahLst/>
              <a:cxnLst/>
              <a:rect r="r" b="b" t="t" l="l"/>
              <a:pathLst>
                <a:path h="3706749" w="5856478">
                  <a:moveTo>
                    <a:pt x="0" y="0"/>
                  </a:moveTo>
                  <a:lnTo>
                    <a:pt x="5856478" y="0"/>
                  </a:lnTo>
                  <a:lnTo>
                    <a:pt x="5856478" y="3706749"/>
                  </a:lnTo>
                  <a:lnTo>
                    <a:pt x="0" y="3706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-51" b="1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8500039" cy="142943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933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eten koralen ‘s nachts?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8196805" cy="248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 nachts eten koralen plankton.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 plankton vangen ze met hun tentakels.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77482" y="1758553"/>
            <a:ext cx="7087991" cy="6769903"/>
            <a:chOff x="0" y="0"/>
            <a:chExt cx="9450654" cy="902653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450705" cy="9026525"/>
            </a:xfrm>
            <a:custGeom>
              <a:avLst/>
              <a:gdLst/>
              <a:ahLst/>
              <a:cxnLst/>
              <a:rect r="r" b="b" t="t" l="l"/>
              <a:pathLst>
                <a:path h="9026525" w="9450705">
                  <a:moveTo>
                    <a:pt x="0" y="4513326"/>
                  </a:moveTo>
                  <a:cubicBezTo>
                    <a:pt x="0" y="2020697"/>
                    <a:pt x="2115566" y="0"/>
                    <a:pt x="4725289" y="0"/>
                  </a:cubicBezTo>
                  <a:cubicBezTo>
                    <a:pt x="7335012" y="0"/>
                    <a:pt x="9450705" y="2020697"/>
                    <a:pt x="9450705" y="4513326"/>
                  </a:cubicBezTo>
                  <a:cubicBezTo>
                    <a:pt x="9450705" y="7005955"/>
                    <a:pt x="7335012" y="9026525"/>
                    <a:pt x="4725289" y="9026525"/>
                  </a:cubicBezTo>
                  <a:cubicBezTo>
                    <a:pt x="2115566" y="9026525"/>
                    <a:pt x="0" y="7005828"/>
                    <a:pt x="0" y="4513326"/>
                  </a:cubicBezTo>
                  <a:close/>
                </a:path>
              </a:pathLst>
            </a:custGeom>
            <a:blipFill>
              <a:blip r:embed="rId6"/>
              <a:stretch>
                <a:fillRect l="0" t="-2349" r="0" b="-2349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7323506" y="4389177"/>
            <a:ext cx="5707961" cy="5801868"/>
            <a:chOff x="0" y="0"/>
            <a:chExt cx="7610615" cy="7735824"/>
          </a:xfrm>
        </p:grpSpPr>
        <p:sp>
          <p:nvSpPr>
            <p:cNvPr name="Freeform 19" id="19" descr="Sheldon J. Plankton | Encyclopedia SpongeBobia | Fandom"/>
            <p:cNvSpPr/>
            <p:nvPr/>
          </p:nvSpPr>
          <p:spPr>
            <a:xfrm flipH="false" flipV="false" rot="0">
              <a:off x="0" y="0"/>
              <a:ext cx="7610602" cy="7735824"/>
            </a:xfrm>
            <a:custGeom>
              <a:avLst/>
              <a:gdLst/>
              <a:ahLst/>
              <a:cxnLst/>
              <a:rect r="r" b="b" t="t" l="l"/>
              <a:pathLst>
                <a:path h="7735824" w="7610602">
                  <a:moveTo>
                    <a:pt x="0" y="0"/>
                  </a:moveTo>
                  <a:lnTo>
                    <a:pt x="7610602" y="0"/>
                  </a:lnTo>
                  <a:lnTo>
                    <a:pt x="7610602" y="7735824"/>
                  </a:lnTo>
                  <a:lnTo>
                    <a:pt x="0" y="773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645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3716" y="-149085"/>
            <a:ext cx="18453735" cy="10298640"/>
            <a:chOff x="0" y="0"/>
            <a:chExt cx="24604980" cy="137315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604980" cy="13731494"/>
            </a:xfrm>
            <a:custGeom>
              <a:avLst/>
              <a:gdLst/>
              <a:ahLst/>
              <a:cxnLst/>
              <a:rect r="r" b="b" t="t" l="l"/>
              <a:pathLst>
                <a:path h="13731494" w="24604980">
                  <a:moveTo>
                    <a:pt x="0" y="0"/>
                  </a:moveTo>
                  <a:lnTo>
                    <a:pt x="24604980" y="0"/>
                  </a:lnTo>
                  <a:lnTo>
                    <a:pt x="24604980" y="13731494"/>
                  </a:lnTo>
                  <a:lnTo>
                    <a:pt x="0" y="13731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34" t="0" r="-73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5" id="15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9" id="19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34329" y="1135856"/>
            <a:ext cx="11589229" cy="976408"/>
            <a:chOff x="0" y="0"/>
            <a:chExt cx="15452306" cy="130187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452302" cy="1301876"/>
            </a:xfrm>
            <a:custGeom>
              <a:avLst/>
              <a:gdLst/>
              <a:ahLst/>
              <a:cxnLst/>
              <a:rect r="r" b="b" t="t" l="l"/>
              <a:pathLst>
                <a:path h="1301876" w="15452302">
                  <a:moveTo>
                    <a:pt x="0" y="0"/>
                  </a:moveTo>
                  <a:lnTo>
                    <a:pt x="15452302" y="0"/>
                  </a:lnTo>
                  <a:lnTo>
                    <a:pt x="15452302" y="1301876"/>
                  </a:lnTo>
                  <a:lnTo>
                    <a:pt x="0" y="1301876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1272" r="0" b="-181273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47625"/>
              <a:ext cx="15452306" cy="1254252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Weet jij wat plankton is?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is plankton precies?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2819097" cy="4461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Plankton is alle pasgeboren zeedieren.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 zijn zo klein dat je ze alleen onder een microscoop kunt zien!	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Deze piepkleine baby-zeediertjes komen uit eitjes. We noemen ze larven.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3252123" y="3957066"/>
            <a:ext cx="5707961" cy="5801868"/>
            <a:chOff x="0" y="0"/>
            <a:chExt cx="7610615" cy="7735824"/>
          </a:xfrm>
        </p:grpSpPr>
        <p:sp>
          <p:nvSpPr>
            <p:cNvPr name="Freeform 15" id="15" descr="Sheldon J. Plankton | Encyclopedia SpongeBobia | Fandom"/>
            <p:cNvSpPr/>
            <p:nvPr/>
          </p:nvSpPr>
          <p:spPr>
            <a:xfrm flipH="false" flipV="false" rot="0">
              <a:off x="0" y="0"/>
              <a:ext cx="7610602" cy="7735824"/>
            </a:xfrm>
            <a:custGeom>
              <a:avLst/>
              <a:gdLst/>
              <a:ahLst/>
              <a:cxnLst/>
              <a:rect r="r" b="b" t="t" l="l"/>
              <a:pathLst>
                <a:path h="7735824" w="7610602">
                  <a:moveTo>
                    <a:pt x="0" y="0"/>
                  </a:moveTo>
                  <a:lnTo>
                    <a:pt x="7610602" y="0"/>
                  </a:lnTo>
                  <a:lnTo>
                    <a:pt x="7610602" y="7735824"/>
                  </a:lnTo>
                  <a:lnTo>
                    <a:pt x="0" y="773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64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is plankton precies?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2695653" cy="485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baby-zeediertjes zijn nog niet sterk genoeg om zelf een richting op te zwemmen.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 worden met de stroming van de zee meegevoerd.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 ze ouder en groter worden, gaan ze steeds meer op hun ouders lijken.</a:t>
            </a:r>
          </a:p>
          <a:p>
            <a:pPr algn="l">
              <a:lnSpc>
                <a:spcPts val="5392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3252123" y="3957066"/>
            <a:ext cx="5707961" cy="5801868"/>
            <a:chOff x="0" y="0"/>
            <a:chExt cx="7610615" cy="7735824"/>
          </a:xfrm>
        </p:grpSpPr>
        <p:sp>
          <p:nvSpPr>
            <p:cNvPr name="Freeform 15" id="15" descr="Sheldon J. Plankton | Encyclopedia SpongeBobia | Fandom"/>
            <p:cNvSpPr/>
            <p:nvPr/>
          </p:nvSpPr>
          <p:spPr>
            <a:xfrm flipH="false" flipV="false" rot="0">
              <a:off x="0" y="0"/>
              <a:ext cx="7610602" cy="7735824"/>
            </a:xfrm>
            <a:custGeom>
              <a:avLst/>
              <a:gdLst/>
              <a:ahLst/>
              <a:cxnLst/>
              <a:rect r="r" b="b" t="t" l="l"/>
              <a:pathLst>
                <a:path h="7735824" w="7610602">
                  <a:moveTo>
                    <a:pt x="0" y="0"/>
                  </a:moveTo>
                  <a:lnTo>
                    <a:pt x="7610602" y="0"/>
                  </a:lnTo>
                  <a:lnTo>
                    <a:pt x="7610602" y="7735824"/>
                  </a:lnTo>
                  <a:lnTo>
                    <a:pt x="0" y="773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64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3716" y="-149085"/>
            <a:ext cx="18453735" cy="10224097"/>
            <a:chOff x="0" y="0"/>
            <a:chExt cx="24604980" cy="136321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604980" cy="13632180"/>
            </a:xfrm>
            <a:custGeom>
              <a:avLst/>
              <a:gdLst/>
              <a:ahLst/>
              <a:cxnLst/>
              <a:rect r="r" b="b" t="t" l="l"/>
              <a:pathLst>
                <a:path h="13632180" w="24604980">
                  <a:moveTo>
                    <a:pt x="0" y="0"/>
                  </a:moveTo>
                  <a:lnTo>
                    <a:pt x="24604980" y="0"/>
                  </a:lnTo>
                  <a:lnTo>
                    <a:pt x="24604980" y="13632180"/>
                  </a:lnTo>
                  <a:lnTo>
                    <a:pt x="0" y="13632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73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5" id="15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9" id="19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52935" y="1135856"/>
            <a:ext cx="11986993" cy="1014927"/>
            <a:chOff x="0" y="0"/>
            <a:chExt cx="15982658" cy="135323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98265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5982654">
                  <a:moveTo>
                    <a:pt x="0" y="0"/>
                  </a:moveTo>
                  <a:lnTo>
                    <a:pt x="15982654" y="0"/>
                  </a:lnTo>
                  <a:lnTo>
                    <a:pt x="1598265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0131" r="0" b="-180131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47625"/>
              <a:ext cx="15982658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Wie eten er allemaal plankton?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44375" y="2611050"/>
            <a:ext cx="10514809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Veel volwassen zeedieren zoals walvissen, rifvissen, maar ook kwallen en koralen voeden zich met plankton.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Koraal vangt plankton met zijn tentakels.</a:t>
            </a:r>
          </a:p>
          <a:p>
            <a:pPr algn="l">
              <a:lnSpc>
                <a:spcPts val="4536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Wie eten er allemaal plankton?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968903" y="2677725"/>
            <a:ext cx="3206601" cy="733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kwal eet plankton.</a:t>
            </a:r>
          </a:p>
          <a:p>
            <a:pPr algn="l">
              <a:lnSpc>
                <a:spcPts val="324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711991" y="2677725"/>
            <a:ext cx="4563942" cy="733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snapper eet van alles, ook plankton.</a:t>
            </a:r>
          </a:p>
          <a:p>
            <a:pPr algn="l">
              <a:lnSpc>
                <a:spcPts val="324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610090" y="2677725"/>
            <a:ext cx="4563942" cy="733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Een grote walvishaai eet piepkleine plankton.</a:t>
            </a:r>
          </a:p>
          <a:p>
            <a:pPr algn="l">
              <a:lnSpc>
                <a:spcPts val="3240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917867" y="3785616"/>
            <a:ext cx="4966706" cy="4984737"/>
            <a:chOff x="0" y="0"/>
            <a:chExt cx="6622275" cy="664631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622288" cy="6646291"/>
            </a:xfrm>
            <a:custGeom>
              <a:avLst/>
              <a:gdLst/>
              <a:ahLst/>
              <a:cxnLst/>
              <a:rect r="r" b="b" t="t" l="l"/>
              <a:pathLst>
                <a:path h="6646291" w="6622288">
                  <a:moveTo>
                    <a:pt x="0" y="0"/>
                  </a:moveTo>
                  <a:lnTo>
                    <a:pt x="6622288" y="0"/>
                  </a:lnTo>
                  <a:lnTo>
                    <a:pt x="6622288" y="6646291"/>
                  </a:lnTo>
                  <a:lnTo>
                    <a:pt x="0" y="6646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6087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629733" y="3785616"/>
            <a:ext cx="4966706" cy="4984737"/>
            <a:chOff x="0" y="0"/>
            <a:chExt cx="6622275" cy="664631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622288" cy="6646291"/>
            </a:xfrm>
            <a:custGeom>
              <a:avLst/>
              <a:gdLst/>
              <a:ahLst/>
              <a:cxnLst/>
              <a:rect r="r" b="b" t="t" l="l"/>
              <a:pathLst>
                <a:path h="6646291" w="6622288">
                  <a:moveTo>
                    <a:pt x="0" y="0"/>
                  </a:moveTo>
                  <a:lnTo>
                    <a:pt x="6622288" y="0"/>
                  </a:lnTo>
                  <a:lnTo>
                    <a:pt x="6622288" y="6646291"/>
                  </a:lnTo>
                  <a:lnTo>
                    <a:pt x="0" y="6646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-6087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2379185" y="3785616"/>
            <a:ext cx="4966706" cy="4984737"/>
            <a:chOff x="0" y="0"/>
            <a:chExt cx="6622275" cy="664631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22288" cy="6646291"/>
            </a:xfrm>
            <a:custGeom>
              <a:avLst/>
              <a:gdLst/>
              <a:ahLst/>
              <a:cxnLst/>
              <a:rect r="r" b="b" t="t" l="l"/>
              <a:pathLst>
                <a:path h="6646291" w="6622288">
                  <a:moveTo>
                    <a:pt x="0" y="0"/>
                  </a:moveTo>
                  <a:lnTo>
                    <a:pt x="6622288" y="0"/>
                  </a:lnTo>
                  <a:lnTo>
                    <a:pt x="6622288" y="6646291"/>
                  </a:lnTo>
                  <a:lnTo>
                    <a:pt x="0" y="6646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6087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Tijd voor het planktonspel!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568683" y="1373962"/>
            <a:ext cx="7539066" cy="7539066"/>
            <a:chOff x="0" y="0"/>
            <a:chExt cx="10052088" cy="100520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052050" cy="10052050"/>
            </a:xfrm>
            <a:custGeom>
              <a:avLst/>
              <a:gdLst/>
              <a:ahLst/>
              <a:cxnLst/>
              <a:rect r="r" b="b" t="t" l="l"/>
              <a:pathLst>
                <a:path h="10052050" w="10052050">
                  <a:moveTo>
                    <a:pt x="0" y="0"/>
                  </a:moveTo>
                  <a:lnTo>
                    <a:pt x="10052050" y="0"/>
                  </a:lnTo>
                  <a:lnTo>
                    <a:pt x="10052050" y="10052050"/>
                  </a:lnTo>
                  <a:lnTo>
                    <a:pt x="0" y="10052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657371" y="3277591"/>
            <a:ext cx="7246039" cy="7246039"/>
            <a:chOff x="0" y="0"/>
            <a:chExt cx="9661385" cy="96613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61398" cy="9661398"/>
            </a:xfrm>
            <a:custGeom>
              <a:avLst/>
              <a:gdLst/>
              <a:ahLst/>
              <a:cxnLst/>
              <a:rect r="r" b="b" t="t" l="l"/>
              <a:pathLst>
                <a:path h="9661398" w="9661398">
                  <a:moveTo>
                    <a:pt x="0" y="0"/>
                  </a:moveTo>
                  <a:lnTo>
                    <a:pt x="9661398" y="0"/>
                  </a:lnTo>
                  <a:lnTo>
                    <a:pt x="9661398" y="9661398"/>
                  </a:lnTo>
                  <a:lnTo>
                    <a:pt x="0" y="9661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speel je het plantonspel?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734875"/>
            <a:ext cx="14984682" cy="5094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306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Instructie voor de leerkracht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 plantonspel bestaat uit 16 kaartjes van volwassen zeedieren en 16 kaartjes van hun baby’s.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elke leerling  een kaartje en vraag hen daarna op te staan en rond te lopen door de klas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Vraag de leerlingen met planktonplaatjes om hun moeder te zoeken.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Zodra de leerlingen elkaar gevonden hebben, kunnen ze dat melden bij de leerkracht en hun kaarten laten zien.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leerkracht controleert met het antwoordblad of het volwassen zeedier en de planktonbaby bij elkaar horen.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 dat zo is, mogen de leerlingen gaan zitten.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 dat niet zo is moeten ze verder zoeken.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de leerlingen maximaal 15 minuten om het spel te spelen.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 spel is leuk om te herhalen.</a:t>
            </a:r>
          </a:p>
          <a:p>
            <a:pPr algn="l" marL="415338" indent="-207669" lvl="1">
              <a:lnSpc>
                <a:spcPts val="2313"/>
              </a:lnSpc>
              <a:buFont typeface="Arial"/>
              <a:buChar char="•"/>
            </a:pPr>
            <a:r>
              <a:rPr lang="en-US" sz="229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elke leerling dan een ander kaartje.</a:t>
            </a:r>
          </a:p>
          <a:p>
            <a:pPr algn="l" marL="415338" indent="-207669" lvl="1">
              <a:lnSpc>
                <a:spcPts val="1982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417302" y="5877868"/>
            <a:ext cx="4610662" cy="4610662"/>
            <a:chOff x="0" y="0"/>
            <a:chExt cx="6147549" cy="614754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147562" cy="6147562"/>
            </a:xfrm>
            <a:custGeom>
              <a:avLst/>
              <a:gdLst/>
              <a:ahLst/>
              <a:cxnLst/>
              <a:rect r="r" b="b" t="t" l="l"/>
              <a:pathLst>
                <a:path h="6147562" w="6147562">
                  <a:moveTo>
                    <a:pt x="0" y="0"/>
                  </a:moveTo>
                  <a:lnTo>
                    <a:pt x="6147562" y="0"/>
                  </a:lnTo>
                  <a:lnTo>
                    <a:pt x="6147562" y="6147562"/>
                  </a:lnTo>
                  <a:lnTo>
                    <a:pt x="0" y="6147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Antwoorden planktonspel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131"/>
            </a:xfrm>
            <a:custGeom>
              <a:avLst/>
              <a:gdLst/>
              <a:ahLst/>
              <a:cxnLst/>
              <a:rect r="r" b="b" t="t" l="l"/>
              <a:pathLst>
                <a:path h="9176131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131"/>
                  </a:lnTo>
                  <a:lnTo>
                    <a:pt x="0" y="9176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25181" y="1077735"/>
            <a:ext cx="5501088" cy="1587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Coral Heroes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Antwoorden planktonspel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004"/>
            </a:xfrm>
            <a:custGeom>
              <a:avLst/>
              <a:gdLst/>
              <a:ahLst/>
              <a:cxnLst/>
              <a:rect r="r" b="b" t="t" l="l"/>
              <a:pathLst>
                <a:path h="9176004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004"/>
                  </a:lnTo>
                  <a:lnTo>
                    <a:pt x="0" y="917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Antwoorden planktonspel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004"/>
            </a:xfrm>
            <a:custGeom>
              <a:avLst/>
              <a:gdLst/>
              <a:ahLst/>
              <a:cxnLst/>
              <a:rect r="r" b="b" t="t" l="l"/>
              <a:pathLst>
                <a:path h="9176004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004"/>
                  </a:lnTo>
                  <a:lnTo>
                    <a:pt x="0" y="917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Antwoorden planktonspel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44687" y="2269093"/>
            <a:ext cx="14297892" cy="6882051"/>
            <a:chOff x="0" y="0"/>
            <a:chExt cx="19063856" cy="917606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63843" cy="9176004"/>
            </a:xfrm>
            <a:custGeom>
              <a:avLst/>
              <a:gdLst/>
              <a:ahLst/>
              <a:cxnLst/>
              <a:rect r="r" b="b" t="t" l="l"/>
              <a:pathLst>
                <a:path h="9176004" w="19063843">
                  <a:moveTo>
                    <a:pt x="0" y="0"/>
                  </a:moveTo>
                  <a:lnTo>
                    <a:pt x="19063843" y="0"/>
                  </a:lnTo>
                  <a:lnTo>
                    <a:pt x="19063843" y="9176004"/>
                  </a:lnTo>
                  <a:lnTo>
                    <a:pt x="0" y="917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50" y="-149085"/>
            <a:ext cx="18304745" cy="11152451"/>
            <a:chOff x="0" y="0"/>
            <a:chExt cx="24406327" cy="1486993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406352" cy="14869922"/>
            </a:xfrm>
            <a:custGeom>
              <a:avLst/>
              <a:gdLst/>
              <a:ahLst/>
              <a:cxnLst/>
              <a:rect r="r" b="b" t="t" l="l"/>
              <a:pathLst>
                <a:path h="14869922" w="24406352">
                  <a:moveTo>
                    <a:pt x="0" y="0"/>
                  </a:moveTo>
                  <a:lnTo>
                    <a:pt x="24406352" y="0"/>
                  </a:lnTo>
                  <a:lnTo>
                    <a:pt x="24406352" y="14869922"/>
                  </a:lnTo>
                  <a:lnTo>
                    <a:pt x="0" y="14869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2528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727939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planten koralen zich voort?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323889" y="2193608"/>
            <a:ext cx="9770831" cy="5343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2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Koralen kunnen zich </a:t>
            </a:r>
            <a:r>
              <a:rPr lang="en-US" sz="36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a-seksueel voortplanten.</a:t>
            </a:r>
          </a:p>
          <a:p>
            <a:pPr algn="l">
              <a:lnSpc>
                <a:spcPts val="4622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Tijdens een storm breken bijvoorbeeld stukjes koraal af. </a:t>
            </a:r>
          </a:p>
          <a:p>
            <a:pPr algn="l">
              <a:lnSpc>
                <a:spcPts val="4622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Die stukjes kunnen ergens anders doorgroeien. Zo komen er meer koralen bij.</a:t>
            </a:r>
          </a:p>
          <a:p>
            <a:pPr algn="l">
              <a:lnSpc>
                <a:spcPts val="3888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21" id="21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-763514"/>
            <a:ext cx="18288000" cy="12192000"/>
            <a:chOff x="0" y="0"/>
            <a:chExt cx="24384000" cy="1625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4000" cy="16256000"/>
            </a:xfrm>
            <a:custGeom>
              <a:avLst/>
              <a:gdLst/>
              <a:ahLst/>
              <a:cxnLst/>
              <a:rect r="r" b="b" t="t" l="l"/>
              <a:pathLst>
                <a:path h="1625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6256000"/>
                  </a:lnTo>
                  <a:lnTo>
                    <a:pt x="0" y="1625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717975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planten koralen zich voort?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183644"/>
            <a:ext cx="7914865" cy="4652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2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Mensen kunnen hierbij helpen. </a:t>
            </a:r>
          </a:p>
          <a:p>
            <a:pPr algn="l">
              <a:lnSpc>
                <a:spcPts val="4622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Ze kunnen afgebroken stukjes koraal op een veilige plek bij elkaar brengen, waar ze verder kunnen groeien. </a:t>
            </a:r>
          </a:p>
          <a:p>
            <a:pPr algn="l">
              <a:lnSpc>
                <a:spcPts val="4622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Dit noemen we in het Engels </a:t>
            </a:r>
            <a:r>
              <a:rPr lang="en-US" sz="36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coral restoration.</a:t>
            </a:r>
          </a:p>
          <a:p>
            <a:pPr algn="l">
              <a:lnSpc>
                <a:spcPts val="3888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228600" y="9661903"/>
            <a:ext cx="18288000" cy="853697"/>
            <a:chOff x="0" y="0"/>
            <a:chExt cx="24384000" cy="11382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150170" y="79515"/>
            <a:ext cx="3500609" cy="1988344"/>
            <a:chOff x="0" y="0"/>
            <a:chExt cx="4667479" cy="2651125"/>
          </a:xfrm>
        </p:grpSpPr>
        <p:sp>
          <p:nvSpPr>
            <p:cNvPr name="Freeform 19" id="19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28600" y="8528856"/>
            <a:ext cx="2668657" cy="2001488"/>
            <a:chOff x="0" y="0"/>
            <a:chExt cx="3558210" cy="2668651"/>
          </a:xfrm>
        </p:grpSpPr>
        <p:sp>
          <p:nvSpPr>
            <p:cNvPr name="Freeform 21" id="21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5503833" y="9051322"/>
            <a:ext cx="1990239" cy="1326832"/>
            <a:chOff x="0" y="0"/>
            <a:chExt cx="2653652" cy="176911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91" y="-192024"/>
            <a:ext cx="18285619" cy="10479024"/>
            <a:chOff x="0" y="0"/>
            <a:chExt cx="24380825" cy="1397203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0825" cy="13972032"/>
            </a:xfrm>
            <a:custGeom>
              <a:avLst/>
              <a:gdLst/>
              <a:ahLst/>
              <a:cxnLst/>
              <a:rect r="r" b="b" t="t" l="l"/>
              <a:pathLst>
                <a:path h="1397203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972032"/>
                  </a:lnTo>
                  <a:lnTo>
                    <a:pt x="0" y="1397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89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9504397" cy="674656"/>
            <a:chOff x="0" y="0"/>
            <a:chExt cx="12672530" cy="8995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672526" cy="899540"/>
            </a:xfrm>
            <a:custGeom>
              <a:avLst/>
              <a:gdLst/>
              <a:ahLst/>
              <a:cxnLst/>
              <a:rect r="r" b="b" t="t" l="l"/>
              <a:pathLst>
                <a:path h="899540" w="12672526">
                  <a:moveTo>
                    <a:pt x="0" y="0"/>
                  </a:moveTo>
                  <a:lnTo>
                    <a:pt x="12672526" y="0"/>
                  </a:lnTo>
                  <a:lnTo>
                    <a:pt x="12672526" y="899540"/>
                  </a:lnTo>
                  <a:lnTo>
                    <a:pt x="0" y="8995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24501" r="0" b="-224501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12672530" cy="87096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planten koralen zich nog meer voort?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190045"/>
            <a:ext cx="9156925" cy="456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Koralen kunnen zich ook </a:t>
            </a:r>
            <a:r>
              <a:rPr lang="en-US" b="true" sz="3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seksueel voorplanten.</a:t>
            </a:r>
          </a:p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Net als alle andere dieren maken koraal-diertjes (poliepen) voortplantingscellen, zodat er nieuwe kleine koraaldiertjes ontstaan (koraallarven).</a:t>
            </a:r>
          </a:p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Bij de meeste koralen gebeurt dit maar één keer per jaar bij volle maan.</a:t>
            </a:r>
          </a:p>
          <a:p>
            <a:pPr algn="l" marL="651510" indent="-325755" lvl="1">
              <a:lnSpc>
                <a:spcPts val="3888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977640" y="-154419"/>
            <a:ext cx="12763967" cy="9572977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 rot="0">
            <a:off x="451895" y="-154419"/>
            <a:ext cx="3525745" cy="4106704"/>
            <a:chOff x="0" y="0"/>
            <a:chExt cx="4700994" cy="547560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700990" cy="5475604"/>
            </a:xfrm>
            <a:custGeom>
              <a:avLst/>
              <a:gdLst/>
              <a:ahLst/>
              <a:cxnLst/>
              <a:rect r="r" b="b" t="t" l="l"/>
              <a:pathLst>
                <a:path h="5475604" w="4700990">
                  <a:moveTo>
                    <a:pt x="0" y="0"/>
                  </a:moveTo>
                  <a:lnTo>
                    <a:pt x="4700990" y="0"/>
                  </a:lnTo>
                  <a:lnTo>
                    <a:pt x="4700990" y="5475604"/>
                  </a:lnTo>
                  <a:lnTo>
                    <a:pt x="0" y="54756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99445" t="0" r="-99445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28575"/>
              <a:ext cx="4700994" cy="5447030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860"/>
                </a:lnSpc>
              </a:pPr>
              <a:r>
                <a:rPr lang="en-US" sz="45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Een bijzondere film over Koralen op Curaçao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7" id="1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21" id="21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" t="0" r="-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63942" y="1051531"/>
            <a:ext cx="8635365" cy="2743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Coral Heroes, les 2</a:t>
            </a:r>
          </a:p>
          <a:p>
            <a:pPr algn="ctr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Koralenquiz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253020" y="4050487"/>
            <a:ext cx="4708103" cy="2271722"/>
            <a:chOff x="0" y="0"/>
            <a:chExt cx="6277470" cy="3028963"/>
          </a:xfrm>
        </p:grpSpPr>
        <p:sp>
          <p:nvSpPr>
            <p:cNvPr name="Freeform 8" id="8" descr="QUIZ: So you think you can present? | Dr. PPT"/>
            <p:cNvSpPr/>
            <p:nvPr/>
          </p:nvSpPr>
          <p:spPr>
            <a:xfrm flipH="false" flipV="false" rot="0">
              <a:off x="0" y="0"/>
              <a:ext cx="6277483" cy="3028950"/>
            </a:xfrm>
            <a:custGeom>
              <a:avLst/>
              <a:gdLst/>
              <a:ahLst/>
              <a:cxnLst/>
              <a:rect r="r" b="b" t="t" l="l"/>
              <a:pathLst>
                <a:path h="3028950" w="6277483">
                  <a:moveTo>
                    <a:pt x="0" y="0"/>
                  </a:moveTo>
                  <a:lnTo>
                    <a:pt x="6277483" y="0"/>
                  </a:lnTo>
                  <a:lnTo>
                    <a:pt x="6277483" y="3028950"/>
                  </a:lnTo>
                  <a:lnTo>
                    <a:pt x="0" y="302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3279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1343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1874387"/>
            <a:ext cx="10964466" cy="271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Dit zijn bacteriën.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Dit zijn kleurstoffen.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Dit is plankton, dat op het koraal leeft.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Dit zijn algen, die in koraalpoliepen leven.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265700"/>
            <a:ext cx="17071896" cy="1810750"/>
            <a:chOff x="0" y="0"/>
            <a:chExt cx="22762528" cy="24143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762528" cy="2414330"/>
            </a:xfrm>
            <a:custGeom>
              <a:avLst/>
              <a:gdLst/>
              <a:ahLst/>
              <a:cxnLst/>
              <a:rect r="r" b="b" t="t" l="l"/>
              <a:pathLst>
                <a:path h="2414330" w="22762528">
                  <a:moveTo>
                    <a:pt x="0" y="0"/>
                  </a:moveTo>
                  <a:lnTo>
                    <a:pt x="22762528" y="0"/>
                  </a:lnTo>
                  <a:lnTo>
                    <a:pt x="22762528" y="2414330"/>
                  </a:lnTo>
                  <a:lnTo>
                    <a:pt x="0" y="241433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33706" r="0" b="-133706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57150"/>
              <a:ext cx="22762528" cy="235718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9. Wat zijn zoöxanthellen?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2720578"/>
            <a:ext cx="12983766" cy="4638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koralen krijgen hun kleur van de zoöxanthellan (algen), die in de koraalpoliepen leven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koralen maken zelf gekleurde skeletten aan.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koralen veranderen steeds van kleur als de temperatuur van het zeewater verandert.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koralen krijgen hun kleur van de verschillende soorten plankton, die ze eten.</a:t>
            </a:r>
          </a:p>
          <a:p>
            <a:pPr algn="l" marL="651510" indent="-325755" lvl="1">
              <a:lnSpc>
                <a:spcPts val="432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475250"/>
            <a:ext cx="14430737" cy="1993630"/>
            <a:chOff x="0" y="0"/>
            <a:chExt cx="19240983" cy="265817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240984" cy="2658170"/>
            </a:xfrm>
            <a:custGeom>
              <a:avLst/>
              <a:gdLst/>
              <a:ahLst/>
              <a:cxnLst/>
              <a:rect r="r" b="b" t="t" l="l"/>
              <a:pathLst>
                <a:path h="2658170" w="19240984">
                  <a:moveTo>
                    <a:pt x="0" y="0"/>
                  </a:moveTo>
                  <a:lnTo>
                    <a:pt x="19240984" y="0"/>
                  </a:lnTo>
                  <a:lnTo>
                    <a:pt x="19240984" y="2658170"/>
                  </a:lnTo>
                  <a:lnTo>
                    <a:pt x="0" y="265817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91041" r="0" b="-91041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57150"/>
              <a:ext cx="19240983" cy="26010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10.	Hoe komen koralen aan hun mooie kleuren?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3716" y="0"/>
            <a:ext cx="18453735" cy="10149554"/>
            <a:chOff x="0" y="0"/>
            <a:chExt cx="24604980" cy="135327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04980" cy="13532738"/>
            </a:xfrm>
            <a:custGeom>
              <a:avLst/>
              <a:gdLst/>
              <a:ahLst/>
              <a:cxnLst/>
              <a:rect r="r" b="b" t="t" l="l"/>
              <a:pathLst>
                <a:path h="13532738" w="24604980">
                  <a:moveTo>
                    <a:pt x="0" y="0"/>
                  </a:moveTo>
                  <a:lnTo>
                    <a:pt x="24604980" y="0"/>
                  </a:lnTo>
                  <a:lnTo>
                    <a:pt x="24604980" y="13532738"/>
                  </a:lnTo>
                  <a:lnTo>
                    <a:pt x="0" y="13532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642642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Dit weet jij na les 2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079736"/>
            <a:ext cx="10200656" cy="3018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Hoe koralen aan hun mooie kleuren komen.</a:t>
            </a:r>
          </a:p>
          <a:p>
            <a:pPr algn="l">
              <a:lnSpc>
                <a:spcPts val="4967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 koralen overdag en ‘s nachts eten.</a:t>
            </a:r>
          </a:p>
          <a:p>
            <a:pPr algn="l">
              <a:lnSpc>
                <a:spcPts val="4967"/>
              </a:lnSpc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Hoe koralen zich voortplanten.</a:t>
            </a:r>
          </a:p>
          <a:p>
            <a:pPr algn="l">
              <a:lnSpc>
                <a:spcPts val="5392"/>
              </a:lnSpc>
            </a:pPr>
            <a:r>
              <a:rPr lang="en-US" b="true" sz="4200" i="true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 </a:t>
            </a:r>
          </a:p>
          <a:p>
            <a:pPr algn="l">
              <a:lnSpc>
                <a:spcPts val="3888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7" id="1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21" id="21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07544" y="2911078"/>
            <a:ext cx="11326416" cy="343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algen zitten veilig in de koraalpoliepen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algen krijgen zuurstof van de koraalpoliepen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algen krijgen plankton als voedsel van de koraalpoliepen</a:t>
            </a:r>
          </a:p>
          <a:p>
            <a:pPr algn="l" marL="651510" indent="-325755" lvl="1">
              <a:lnSpc>
                <a:spcPts val="4320"/>
              </a:lnSpc>
              <a:buAutoNum type="alphaLcPeriod" startAt="1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 algen hebben de koraalpoliepen niet nodig, ze zitten gevangen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54104" y="475250"/>
            <a:ext cx="12423696" cy="1982200"/>
            <a:chOff x="0" y="0"/>
            <a:chExt cx="16564928" cy="26429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564928" cy="2642930"/>
            </a:xfrm>
            <a:custGeom>
              <a:avLst/>
              <a:gdLst/>
              <a:ahLst/>
              <a:cxnLst/>
              <a:rect r="r" b="b" t="t" l="l"/>
              <a:pathLst>
                <a:path h="2642930" w="16564928">
                  <a:moveTo>
                    <a:pt x="0" y="0"/>
                  </a:moveTo>
                  <a:lnTo>
                    <a:pt x="16564928" y="0"/>
                  </a:lnTo>
                  <a:lnTo>
                    <a:pt x="16564928" y="2642930"/>
                  </a:lnTo>
                  <a:lnTo>
                    <a:pt x="0" y="264293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72125" r="0" b="-72125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57150"/>
              <a:ext cx="16564928" cy="258578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11.	Waarom hebben zoöxanthellen (algen) koraalpoliepen nodig?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68040" y="3038961"/>
            <a:ext cx="4293870" cy="3826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Algen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Insecten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Plankton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Zoogdieren</a:t>
            </a:r>
          </a:p>
          <a:p>
            <a:pPr algn="l" marL="868680" indent="-434340" lvl="1">
              <a:lnSpc>
                <a:spcPts val="5759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2056009" y="1022661"/>
            <a:ext cx="9584350" cy="1821209"/>
            <a:chOff x="0" y="0"/>
            <a:chExt cx="12779134" cy="24282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779136" cy="2428272"/>
            </a:xfrm>
            <a:custGeom>
              <a:avLst/>
              <a:gdLst/>
              <a:ahLst/>
              <a:cxnLst/>
              <a:rect r="r" b="b" t="t" l="l"/>
              <a:pathLst>
                <a:path h="2428272" w="12779136">
                  <a:moveTo>
                    <a:pt x="0" y="0"/>
                  </a:moveTo>
                  <a:lnTo>
                    <a:pt x="12779136" y="0"/>
                  </a:lnTo>
                  <a:lnTo>
                    <a:pt x="12779136" y="2428272"/>
                  </a:lnTo>
                  <a:lnTo>
                    <a:pt x="0" y="2428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52542" r="0" b="-52542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2779134" cy="248542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12. Wat zie je hier?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144000" y="1609925"/>
            <a:ext cx="6751320" cy="6769903"/>
            <a:chOff x="0" y="0"/>
            <a:chExt cx="9001760" cy="90265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001760" cy="9026525"/>
            </a:xfrm>
            <a:custGeom>
              <a:avLst/>
              <a:gdLst/>
              <a:ahLst/>
              <a:cxnLst/>
              <a:rect r="r" b="b" t="t" l="l"/>
              <a:pathLst>
                <a:path h="9026525" w="9001760">
                  <a:moveTo>
                    <a:pt x="0" y="4513326"/>
                  </a:moveTo>
                  <a:cubicBezTo>
                    <a:pt x="0" y="2020697"/>
                    <a:pt x="2015109" y="0"/>
                    <a:pt x="4500880" y="0"/>
                  </a:cubicBezTo>
                  <a:cubicBezTo>
                    <a:pt x="6986651" y="0"/>
                    <a:pt x="9001760" y="2020697"/>
                    <a:pt x="9001760" y="4513326"/>
                  </a:cubicBezTo>
                  <a:cubicBezTo>
                    <a:pt x="9001760" y="7005955"/>
                    <a:pt x="6986651" y="9026525"/>
                    <a:pt x="4500880" y="9026525"/>
                  </a:cubicBezTo>
                  <a:cubicBezTo>
                    <a:pt x="2015109" y="9026525"/>
                    <a:pt x="0" y="7005828"/>
                    <a:pt x="0" y="4513326"/>
                  </a:cubicBezTo>
                  <a:close/>
                </a:path>
              </a:pathLst>
            </a:custGeom>
            <a:blipFill>
              <a:blip r:embed="rId4"/>
              <a:stretch>
                <a:fillRect l="-137" t="0" r="-137" b="0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68040" y="3038961"/>
            <a:ext cx="8542020" cy="3826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eet niet.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eet zand.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eet plankton.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Een koraal eet zeewater.</a:t>
            </a:r>
          </a:p>
          <a:p>
            <a:pPr algn="l" marL="868680" indent="-434340" lvl="1">
              <a:lnSpc>
                <a:spcPts val="5759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2056009" y="1022661"/>
            <a:ext cx="9584350" cy="1821209"/>
            <a:chOff x="0" y="0"/>
            <a:chExt cx="12779134" cy="24282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779136" cy="2428272"/>
            </a:xfrm>
            <a:custGeom>
              <a:avLst/>
              <a:gdLst/>
              <a:ahLst/>
              <a:cxnLst/>
              <a:rect r="r" b="b" t="t" l="l"/>
              <a:pathLst>
                <a:path h="2428272" w="12779136">
                  <a:moveTo>
                    <a:pt x="0" y="0"/>
                  </a:moveTo>
                  <a:lnTo>
                    <a:pt x="12779136" y="0"/>
                  </a:lnTo>
                  <a:lnTo>
                    <a:pt x="12779136" y="2428272"/>
                  </a:lnTo>
                  <a:lnTo>
                    <a:pt x="0" y="2428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52542" r="0" b="-52542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2779134" cy="248542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13. Wat eet een koraal?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102340" y="2195608"/>
            <a:ext cx="5500440" cy="5598519"/>
            <a:chOff x="0" y="0"/>
            <a:chExt cx="7333920" cy="74646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33869" cy="7464679"/>
            </a:xfrm>
            <a:custGeom>
              <a:avLst/>
              <a:gdLst/>
              <a:ahLst/>
              <a:cxnLst/>
              <a:rect r="r" b="b" t="t" l="l"/>
              <a:pathLst>
                <a:path h="7464679" w="7333869">
                  <a:moveTo>
                    <a:pt x="0" y="3732403"/>
                  </a:moveTo>
                  <a:cubicBezTo>
                    <a:pt x="0" y="1671066"/>
                    <a:pt x="1641729" y="0"/>
                    <a:pt x="3666998" y="0"/>
                  </a:cubicBezTo>
                  <a:cubicBezTo>
                    <a:pt x="5692267" y="0"/>
                    <a:pt x="7333869" y="1671066"/>
                    <a:pt x="7333869" y="3732403"/>
                  </a:cubicBezTo>
                  <a:cubicBezTo>
                    <a:pt x="7333869" y="5793741"/>
                    <a:pt x="5692140" y="7464679"/>
                    <a:pt x="3666998" y="7464679"/>
                  </a:cubicBezTo>
                  <a:cubicBezTo>
                    <a:pt x="1641856" y="7464679"/>
                    <a:pt x="0" y="5793613"/>
                    <a:pt x="0" y="3732403"/>
                  </a:cubicBezTo>
                  <a:close/>
                </a:path>
              </a:pathLst>
            </a:custGeom>
            <a:blipFill>
              <a:blip r:embed="rId4"/>
              <a:stretch>
                <a:fillRect l="-56024" t="0" r="-56025" b="0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862459" y="8842057"/>
            <a:ext cx="963444" cy="48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72615" y="2126047"/>
            <a:ext cx="8070590" cy="3826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Het koraal gaat dood.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Het koraal zoekt voedsel.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Het koraal verplaatst zich. </a:t>
            </a:r>
          </a:p>
          <a:p>
            <a:pPr algn="l" marL="868680" indent="-434340" lvl="1">
              <a:lnSpc>
                <a:spcPts val="5759"/>
              </a:lnSpc>
              <a:buAutoNum type="alphaLcPeriod" startAt="1"/>
            </a:pPr>
            <a:r>
              <a:rPr lang="en-US" sz="48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Het koraal plant zich voort.</a:t>
            </a:r>
          </a:p>
          <a:p>
            <a:pPr algn="l" marL="868680" indent="-434340" lvl="1">
              <a:lnSpc>
                <a:spcPts val="5759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517379" y="445198"/>
            <a:ext cx="14252343" cy="1720853"/>
            <a:chOff x="0" y="0"/>
            <a:chExt cx="19003124" cy="22944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003122" cy="2294476"/>
            </a:xfrm>
            <a:custGeom>
              <a:avLst/>
              <a:gdLst/>
              <a:ahLst/>
              <a:cxnLst/>
              <a:rect r="r" b="b" t="t" l="l"/>
              <a:pathLst>
                <a:path h="2294476" w="19003122">
                  <a:moveTo>
                    <a:pt x="0" y="0"/>
                  </a:moveTo>
                  <a:lnTo>
                    <a:pt x="19003122" y="0"/>
                  </a:lnTo>
                  <a:lnTo>
                    <a:pt x="19003122" y="2294476"/>
                  </a:lnTo>
                  <a:lnTo>
                    <a:pt x="0" y="229447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111377" r="0" b="-111377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57150"/>
              <a:ext cx="19003124" cy="223732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14. Wat gebeurt hier met het koraal?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Droplets-HD-Content-R1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862459" y="8842057"/>
            <a:ext cx="963444" cy="484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72615" y="3706130"/>
            <a:ext cx="6853371" cy="336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Nooit.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Elke negen maanden.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Eén keer per jaar.</a:t>
            </a:r>
          </a:p>
          <a:p>
            <a:pPr algn="l" marL="760095" indent="-380048" lvl="1">
              <a:lnSpc>
                <a:spcPts val="5040"/>
              </a:lnSpc>
              <a:buAutoNum type="alphaLcPeriod" startAt="1"/>
            </a:pPr>
            <a:r>
              <a:rPr lang="en-US" sz="42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Elke maand bij volle maan.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17379" y="445198"/>
            <a:ext cx="7783468" cy="2725512"/>
            <a:chOff x="0" y="0"/>
            <a:chExt cx="10377957" cy="36340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377962" cy="3634022"/>
            </a:xfrm>
            <a:custGeom>
              <a:avLst/>
              <a:gdLst/>
              <a:ahLst/>
              <a:cxnLst/>
              <a:rect r="r" b="b" t="t" l="l"/>
              <a:pathLst>
                <a:path h="3634022" w="10377962">
                  <a:moveTo>
                    <a:pt x="0" y="0"/>
                  </a:moveTo>
                  <a:lnTo>
                    <a:pt x="10377962" y="0"/>
                  </a:lnTo>
                  <a:lnTo>
                    <a:pt x="10377962" y="3634022"/>
                  </a:lnTo>
                  <a:lnTo>
                    <a:pt x="0" y="363402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5645" r="0" b="-5644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57150"/>
              <a:ext cx="10377957" cy="35768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15.	Hoe vaak planten </a:t>
              </a:r>
            </a:p>
            <a:p>
              <a:pPr algn="l">
                <a:lnSpc>
                  <a:spcPts val="5832"/>
                </a:lnSpc>
              </a:pPr>
              <a:r>
                <a:rPr lang="en-US" sz="5400" spc="-3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	de meeste koralen 	zich voort?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-176022"/>
            <a:ext cx="18547080" cy="10549080"/>
            <a:chOff x="0" y="0"/>
            <a:chExt cx="24729440" cy="1406544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729439" cy="14065504"/>
            </a:xfrm>
            <a:custGeom>
              <a:avLst/>
              <a:gdLst/>
              <a:ahLst/>
              <a:cxnLst/>
              <a:rect r="r" b="b" t="t" l="l"/>
              <a:pathLst>
                <a:path h="14065504" w="24729439">
                  <a:moveTo>
                    <a:pt x="0" y="0"/>
                  </a:moveTo>
                  <a:lnTo>
                    <a:pt x="24729439" y="0"/>
                  </a:lnTo>
                  <a:lnTo>
                    <a:pt x="24729439" y="14065504"/>
                  </a:lnTo>
                  <a:lnTo>
                    <a:pt x="0" y="14065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5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523407" y="6474181"/>
            <a:ext cx="4074233" cy="3309899"/>
            <a:chOff x="0" y="0"/>
            <a:chExt cx="5432311" cy="44131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2310" cy="4413194"/>
            </a:xfrm>
            <a:custGeom>
              <a:avLst/>
              <a:gdLst/>
              <a:ahLst/>
              <a:cxnLst/>
              <a:rect r="r" b="b" t="t" l="l"/>
              <a:pathLst>
                <a:path h="4413194" w="5432310">
                  <a:moveTo>
                    <a:pt x="0" y="0"/>
                  </a:moveTo>
                  <a:lnTo>
                    <a:pt x="5432310" y="0"/>
                  </a:lnTo>
                  <a:lnTo>
                    <a:pt x="5432310" y="4413194"/>
                  </a:lnTo>
                  <a:lnTo>
                    <a:pt x="0" y="441319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54233" t="0" r="-54233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38100"/>
              <a:ext cx="5432311" cy="437509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5994"/>
                </a:lnSpc>
              </a:pPr>
              <a:r>
                <a:rPr lang="en-US" sz="555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Tijd </a:t>
              </a:r>
            </a:p>
            <a:p>
              <a:pPr algn="ctr">
                <a:lnSpc>
                  <a:spcPts val="5994"/>
                </a:lnSpc>
              </a:pPr>
              <a:r>
                <a:rPr lang="en-US" sz="555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voor de koralen- kijkdoos!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6786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maak je een koralenkijkdoos?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249100"/>
            <a:ext cx="14492449" cy="5239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98"/>
              </a:lnSpc>
            </a:pPr>
            <a:r>
              <a:rPr lang="en-US" sz="4185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Instructie voor de leerkracht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Leg de 9 bladen met kijkdooselementen op een tafel in stapeltjes.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Laat elke leerling  een eigen blad kiezen en deze zo mooi mogelijk inkleuren.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Vertel de klas dat zij straks een mooie koralenkijkdoos gaan maken en geef hen maximaal 30 minuten om hun blad in te kleuren.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Verdeel de leerlingen vervolgens in groepjes van maximaal 5 personen en  schuif de tafels aan elkaar.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 elke groep 2 kartonnen dozen en eventueel wat extra knutselmaterialen zoals schuurpapier, verf, houten staafjes, gekleurd papier, crêpepapier en extra karton.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Laat de groepen samen een koralenkijkdoos maken met een onderwaterdeel en een bovenwater deel.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Geeft hen maximaal een uur om de kijkdoos af te maken.</a:t>
            </a:r>
          </a:p>
          <a:p>
            <a:pPr algn="l" marL="441805" indent="-220903" lvl="1">
              <a:lnSpc>
                <a:spcPts val="2577"/>
              </a:lnSpc>
              <a:buFont typeface="Arial"/>
              <a:buChar char="•"/>
            </a:pPr>
            <a:r>
              <a:rPr lang="en-US" sz="244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Deze knutselopdracht kun je ook over twee lessen verspreiden.</a:t>
            </a:r>
          </a:p>
          <a:p>
            <a:pPr algn="l" marL="378690" indent="-189345" lvl="1">
              <a:lnSpc>
                <a:spcPts val="1807"/>
              </a:lnSpc>
            </a:pPr>
            <a:r>
              <a:rPr lang="en-US" sz="209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algn="l" marL="441805" indent="-220903" lvl="1">
              <a:lnSpc>
                <a:spcPts val="2109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1" y="667"/>
            <a:ext cx="18285619" cy="10285657"/>
            <a:chOff x="0" y="0"/>
            <a:chExt cx="24380825" cy="137142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0825" cy="13714222"/>
            </a:xfrm>
            <a:custGeom>
              <a:avLst/>
              <a:gdLst/>
              <a:ahLst/>
              <a:cxnLst/>
              <a:rect r="r" b="b" t="t" l="l"/>
              <a:pathLst>
                <a:path h="13714222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" t="0" r="-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25181" y="1077735"/>
            <a:ext cx="6326572" cy="1587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8"/>
              </a:lnSpc>
            </a:pPr>
            <a:r>
              <a:rPr lang="en-US" sz="80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Goed gedaan!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52777" y="811711"/>
            <a:ext cx="3936435" cy="2624290"/>
            <a:chOff x="0" y="0"/>
            <a:chExt cx="5248580" cy="349905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48529" cy="3499104"/>
            </a:xfrm>
            <a:custGeom>
              <a:avLst/>
              <a:gdLst/>
              <a:ahLst/>
              <a:cxnLst/>
              <a:rect r="r" b="b" t="t" l="l"/>
              <a:pathLst>
                <a:path h="3499104" w="5248529">
                  <a:moveTo>
                    <a:pt x="0" y="0"/>
                  </a:moveTo>
                  <a:lnTo>
                    <a:pt x="5248529" y="0"/>
                  </a:lnTo>
                  <a:lnTo>
                    <a:pt x="5248529" y="3499104"/>
                  </a:lnTo>
                  <a:lnTo>
                    <a:pt x="0" y="349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00B0F0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5" id="5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7" id="7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-19050"/>
            <a:ext cx="24158219" cy="13589003"/>
            <a:chOff x="0" y="0"/>
            <a:chExt cx="32210959" cy="18118671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32211011" cy="18118710"/>
            </a:xfrm>
            <a:custGeom>
              <a:avLst/>
              <a:gdLst/>
              <a:ahLst/>
              <a:cxnLst/>
              <a:rect r="r" b="b" t="t" l="l"/>
              <a:pathLst>
                <a:path h="18118710" w="32211011">
                  <a:moveTo>
                    <a:pt x="32211011" y="0"/>
                  </a:moveTo>
                  <a:lnTo>
                    <a:pt x="0" y="0"/>
                  </a:lnTo>
                  <a:lnTo>
                    <a:pt x="0" y="18118710"/>
                  </a:lnTo>
                  <a:lnTo>
                    <a:pt x="32211011" y="18118710"/>
                  </a:lnTo>
                  <a:lnTo>
                    <a:pt x="32211011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550231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Dit maakt les 2 extra leuk!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054000"/>
            <a:ext cx="12666431" cy="2659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planktonspel.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koralenquiz.</a:t>
            </a:r>
          </a:p>
          <a:p>
            <a:pPr algn="l" marL="760095" indent="-380048" lvl="1">
              <a:lnSpc>
                <a:spcPts val="5040"/>
              </a:lnSpc>
              <a:buAutoNum type="arabicPeriod" startAt="1"/>
            </a:pPr>
            <a:r>
              <a:rPr lang="en-US"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koralenkijkdoos.</a:t>
            </a:r>
          </a:p>
          <a:p>
            <a:pPr algn="l" marL="760095" indent="-380048" lvl="1">
              <a:lnSpc>
                <a:spcPts val="5040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9" id="1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-1269368"/>
            <a:ext cx="18316242" cy="12612500"/>
            <a:chOff x="0" y="0"/>
            <a:chExt cx="24421656" cy="1681666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421592" cy="16816705"/>
            </a:xfrm>
            <a:custGeom>
              <a:avLst/>
              <a:gdLst/>
              <a:ahLst/>
              <a:cxnLst/>
              <a:rect r="r" b="b" t="t" l="l"/>
              <a:pathLst>
                <a:path h="16816705" w="24421592">
                  <a:moveTo>
                    <a:pt x="0" y="0"/>
                  </a:moveTo>
                  <a:lnTo>
                    <a:pt x="24421592" y="0"/>
                  </a:lnTo>
                  <a:lnTo>
                    <a:pt x="24421592" y="16816705"/>
                  </a:lnTo>
                  <a:lnTo>
                    <a:pt x="0" y="16816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5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0" y="8300256"/>
            <a:ext cx="2668657" cy="2001488"/>
            <a:chOff x="0" y="0"/>
            <a:chExt cx="3558210" cy="2668651"/>
          </a:xfrm>
        </p:grpSpPr>
        <p:sp>
          <p:nvSpPr>
            <p:cNvPr name="Freeform 15" id="15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17" id="1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351299" y="5528500"/>
            <a:ext cx="9806149" cy="1774565"/>
            <a:chOff x="0" y="0"/>
            <a:chExt cx="13074866" cy="236608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074862" cy="2366090"/>
            </a:xfrm>
            <a:custGeom>
              <a:avLst/>
              <a:gdLst/>
              <a:ahLst/>
              <a:cxnLst/>
              <a:rect r="r" b="b" t="t" l="l"/>
              <a:pathLst>
                <a:path h="2366090" w="13074862">
                  <a:moveTo>
                    <a:pt x="0" y="0"/>
                  </a:moveTo>
                  <a:lnTo>
                    <a:pt x="13074862" y="0"/>
                  </a:lnTo>
                  <a:lnTo>
                    <a:pt x="13074862" y="2366090"/>
                  </a:lnTo>
                  <a:lnTo>
                    <a:pt x="0" y="236609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57673" r="0" b="-57673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04775"/>
              <a:ext cx="13074866" cy="24708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10015"/>
                </a:lnSpc>
              </a:pPr>
              <a:r>
                <a:rPr lang="en-US" sz="78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komen koralen aan hun kleur?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7210044" y="9642729"/>
            <a:ext cx="10986516" cy="584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2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 tooltip="https://schooltv.nl/video/hoe-krijgt-koraal-zijn-kleur-help-het-koraal-wordt-wit/"/>
              </a:rPr>
              <a:t>https://schooltv.nl/video/hoe-krijgt-koraal-zijn-kleur-help-het-koraal-wordt-wit/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2861691" y="7928896"/>
            <a:ext cx="4969516" cy="2001488"/>
            <a:chOff x="0" y="0"/>
            <a:chExt cx="6626022" cy="266865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25971" cy="2668651"/>
            </a:xfrm>
            <a:custGeom>
              <a:avLst/>
              <a:gdLst/>
              <a:ahLst/>
              <a:cxnLst/>
              <a:rect r="r" b="b" t="t" l="l"/>
              <a:pathLst>
                <a:path h="2668651" w="6625971">
                  <a:moveTo>
                    <a:pt x="0" y="0"/>
                  </a:moveTo>
                  <a:lnTo>
                    <a:pt x="6625971" y="0"/>
                  </a:lnTo>
                  <a:lnTo>
                    <a:pt x="6625971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500039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Welke plantjes leven in een koraalpoliep?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11050"/>
            <a:ext cx="13533120" cy="5334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Algen zijn kleine plantjes. 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 leven veilig in de koraalpoliepjes.</a:t>
            </a:r>
          </a:p>
          <a:p>
            <a:pPr algn="l">
              <a:lnSpc>
                <a:spcPts val="5392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 maken zuurstof en suiker.</a:t>
            </a:r>
          </a:p>
          <a:p>
            <a:pPr algn="l">
              <a:lnSpc>
                <a:spcPts val="4536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738562" y="2295944"/>
            <a:ext cx="6260754" cy="6665976"/>
            <a:chOff x="0" y="0"/>
            <a:chExt cx="8347672" cy="888796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347710" cy="8887968"/>
            </a:xfrm>
            <a:custGeom>
              <a:avLst/>
              <a:gdLst/>
              <a:ahLst/>
              <a:cxnLst/>
              <a:rect r="r" b="b" t="t" l="l"/>
              <a:pathLst>
                <a:path h="8887968" w="8347710">
                  <a:moveTo>
                    <a:pt x="0" y="0"/>
                  </a:moveTo>
                  <a:lnTo>
                    <a:pt x="8347710" y="0"/>
                  </a:lnTo>
                  <a:lnTo>
                    <a:pt x="8347710" y="8887968"/>
                  </a:lnTo>
                  <a:lnTo>
                    <a:pt x="0" y="88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494856" y="7212997"/>
            <a:ext cx="3374079" cy="2135515"/>
            <a:chOff x="0" y="0"/>
            <a:chExt cx="4498772" cy="2847353"/>
          </a:xfrm>
        </p:grpSpPr>
        <p:sp>
          <p:nvSpPr>
            <p:cNvPr name="Freeform 19" id="19" descr="Bacteria Transparent"/>
            <p:cNvSpPr/>
            <p:nvPr/>
          </p:nvSpPr>
          <p:spPr>
            <a:xfrm flipH="false" flipV="false" rot="0">
              <a:off x="0" y="0"/>
              <a:ext cx="4498721" cy="2847340"/>
            </a:xfrm>
            <a:custGeom>
              <a:avLst/>
              <a:gdLst/>
              <a:ahLst/>
              <a:cxnLst/>
              <a:rect r="r" b="b" t="t" l="l"/>
              <a:pathLst>
                <a:path h="2847340" w="4498721">
                  <a:moveTo>
                    <a:pt x="0" y="0"/>
                  </a:moveTo>
                  <a:lnTo>
                    <a:pt x="4498721" y="0"/>
                  </a:lnTo>
                  <a:lnTo>
                    <a:pt x="4498721" y="2847340"/>
                  </a:lnTo>
                  <a:lnTo>
                    <a:pt x="0" y="2847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1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203915" y="6439976"/>
            <a:ext cx="1837401" cy="1162926"/>
            <a:chOff x="0" y="0"/>
            <a:chExt cx="2449868" cy="1550568"/>
          </a:xfrm>
        </p:grpSpPr>
        <p:sp>
          <p:nvSpPr>
            <p:cNvPr name="Freeform 21" id="21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874081" y="6181906"/>
            <a:ext cx="1837401" cy="1162926"/>
            <a:chOff x="0" y="0"/>
            <a:chExt cx="2449868" cy="1550568"/>
          </a:xfrm>
        </p:grpSpPr>
        <p:sp>
          <p:nvSpPr>
            <p:cNvPr name="Freeform 23" id="23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509990" y="7428281"/>
            <a:ext cx="1157126" cy="732368"/>
            <a:chOff x="0" y="0"/>
            <a:chExt cx="1542834" cy="976490"/>
          </a:xfrm>
        </p:grpSpPr>
        <p:sp>
          <p:nvSpPr>
            <p:cNvPr name="Freeform 25" id="25" descr="Bacteria Transparent"/>
            <p:cNvSpPr/>
            <p:nvPr/>
          </p:nvSpPr>
          <p:spPr>
            <a:xfrm flipH="false" flipV="false" rot="0">
              <a:off x="0" y="0"/>
              <a:ext cx="1542796" cy="976503"/>
            </a:xfrm>
            <a:custGeom>
              <a:avLst/>
              <a:gdLst/>
              <a:ahLst/>
              <a:cxnLst/>
              <a:rect r="r" b="b" t="t" l="l"/>
              <a:pathLst>
                <a:path h="976503" w="1542796">
                  <a:moveTo>
                    <a:pt x="0" y="0"/>
                  </a:moveTo>
                  <a:lnTo>
                    <a:pt x="1542796" y="0"/>
                  </a:lnTo>
                  <a:lnTo>
                    <a:pt x="1542796" y="976503"/>
                  </a:lnTo>
                  <a:lnTo>
                    <a:pt x="0" y="97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3" b="1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91" y="-192024"/>
            <a:ext cx="18285619" cy="10478357"/>
            <a:chOff x="0" y="0"/>
            <a:chExt cx="24380825" cy="139711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0825" cy="13971143"/>
            </a:xfrm>
            <a:custGeom>
              <a:avLst/>
              <a:gdLst/>
              <a:ahLst/>
              <a:cxnLst/>
              <a:rect r="r" b="b" t="t" l="l"/>
              <a:pathLst>
                <a:path h="13971143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971143"/>
                  </a:lnTo>
                  <a:lnTo>
                    <a:pt x="0" y="13971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88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9188929" cy="1031272"/>
            <a:chOff x="0" y="0"/>
            <a:chExt cx="12251906" cy="137502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251902" cy="1375028"/>
            </a:xfrm>
            <a:custGeom>
              <a:avLst/>
              <a:gdLst/>
              <a:ahLst/>
              <a:cxnLst/>
              <a:rect r="r" b="b" t="t" l="l"/>
              <a:pathLst>
                <a:path h="1375028" w="12251902">
                  <a:moveTo>
                    <a:pt x="0" y="0"/>
                  </a:moveTo>
                  <a:lnTo>
                    <a:pt x="12251902" y="0"/>
                  </a:lnTo>
                  <a:lnTo>
                    <a:pt x="12251902" y="1375028"/>
                  </a:lnTo>
                  <a:lnTo>
                    <a:pt x="0" y="137502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23617" r="0" b="-123617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12251906" cy="1346454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komen koralen aan hun mooie kleuren?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875197"/>
            <a:ext cx="15929658" cy="2851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algen, die in de koraalpoliepen leven noemen we </a:t>
            </a:r>
            <a:r>
              <a:rPr lang="en-US" b="true" sz="36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zoöxanthellen.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Zooöxanthellen hebben verschillende kleuren.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Koraalpoliepjes zijn van zichzelf wit.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Door de zoöxanthellen krijgen de koralen mooie kleuren.</a:t>
            </a:r>
          </a:p>
          <a:p>
            <a:pPr algn="l" marL="651510" indent="-325755" lvl="1">
              <a:lnSpc>
                <a:spcPts val="432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91" y="-192024"/>
            <a:ext cx="18285619" cy="10478357"/>
            <a:chOff x="0" y="0"/>
            <a:chExt cx="24380825" cy="139711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380825" cy="13971143"/>
            </a:xfrm>
            <a:custGeom>
              <a:avLst/>
              <a:gdLst/>
              <a:ahLst/>
              <a:cxnLst/>
              <a:rect r="r" b="b" t="t" l="l"/>
              <a:pathLst>
                <a:path h="13971143" w="24380825">
                  <a:moveTo>
                    <a:pt x="0" y="0"/>
                  </a:moveTo>
                  <a:lnTo>
                    <a:pt x="24380825" y="0"/>
                  </a:lnTo>
                  <a:lnTo>
                    <a:pt x="24380825" y="13971143"/>
                  </a:lnTo>
                  <a:lnTo>
                    <a:pt x="0" y="13971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88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500039" cy="130561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60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Wat eten koralen overdag?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244375" y="2601525"/>
            <a:ext cx="13533120" cy="5343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Algen geven de koraalpoliepen ook belangrijke voedingstoffen.</a:t>
            </a:r>
          </a:p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Koralen houden van suiker.</a:t>
            </a:r>
          </a:p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 eten ze overdag als het licht is onder water.</a:t>
            </a:r>
          </a:p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Die suiker krijgen ze van de algen. </a:t>
            </a:r>
          </a:p>
          <a:p>
            <a:pPr algn="l" marL="651510" indent="-325755" lvl="1">
              <a:lnSpc>
                <a:spcPts val="3888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-149085"/>
            <a:ext cx="18288000" cy="10436085"/>
            <a:chOff x="0" y="0"/>
            <a:chExt cx="24384000" cy="139147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914755"/>
            </a:xfrm>
            <a:custGeom>
              <a:avLst/>
              <a:gdLst/>
              <a:ahLst/>
              <a:cxnLst/>
              <a:rect r="r" b="b" t="t" l="l"/>
              <a:pathLst>
                <a:path h="13914755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914755"/>
                  </a:lnTo>
                  <a:lnTo>
                    <a:pt x="0" y="1391475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28000"/>
                  </a:srgbClr>
                </a:gs>
                <a:gs pos="33000">
                  <a:srgbClr val="E7E7E7">
                    <a:alpha val="100000"/>
                  </a:srgbClr>
                </a:gs>
                <a:gs pos="68000">
                  <a:srgbClr val="FFFFFF">
                    <a:alpha val="100000"/>
                  </a:srgbClr>
                </a:gs>
                <a:gs pos="98000">
                  <a:srgbClr val="FFFFFF">
                    <a:alpha val="100000"/>
                  </a:srgbClr>
                </a:gs>
              </a:gsLst>
              <a:path path="circle">
                <a:fillToRect l="50000" r="50000" t="180000" b="-80000"/>
              </a:path>
              <a:tileRect r="0" l="0" b="-260000" t="0"/>
            </a:gra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" y="9433303"/>
            <a:ext cx="18288000" cy="853697"/>
            <a:chOff x="0" y="0"/>
            <a:chExt cx="24384000" cy="1138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138301"/>
            </a:xfrm>
            <a:custGeom>
              <a:avLst/>
              <a:gdLst/>
              <a:ahLst/>
              <a:cxnLst/>
              <a:rect r="r" b="b" t="t" l="l"/>
              <a:pathLst>
                <a:path h="113830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38301"/>
                  </a:lnTo>
                  <a:lnTo>
                    <a:pt x="0" y="1138301"/>
                  </a:lnTo>
                  <a:close/>
                </a:path>
              </a:pathLst>
            </a:custGeom>
            <a:gradFill rotWithShape="true">
              <a:gsLst>
                <a:gs pos="0">
                  <a:srgbClr val="F7FAFD">
                    <a:alpha val="100000"/>
                  </a:srgbClr>
                </a:gs>
                <a:gs pos="100000">
                  <a:srgbClr val="19C4C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21570" y="-149085"/>
            <a:ext cx="3500609" cy="1988344"/>
            <a:chOff x="0" y="0"/>
            <a:chExt cx="4667479" cy="2651125"/>
          </a:xfrm>
        </p:grpSpPr>
        <p:sp>
          <p:nvSpPr>
            <p:cNvPr name="Freeform 7" id="7" descr="Logo, company name  Description automatically generated"/>
            <p:cNvSpPr/>
            <p:nvPr/>
          </p:nvSpPr>
          <p:spPr>
            <a:xfrm flipH="false" flipV="false" rot="0">
              <a:off x="0" y="0"/>
              <a:ext cx="4667504" cy="2651125"/>
            </a:xfrm>
            <a:custGeom>
              <a:avLst/>
              <a:gdLst/>
              <a:ahLst/>
              <a:cxnLst/>
              <a:rect r="r" b="b" t="t" l="l"/>
              <a:pathLst>
                <a:path h="2651125" w="4667504">
                  <a:moveTo>
                    <a:pt x="0" y="0"/>
                  </a:moveTo>
                  <a:lnTo>
                    <a:pt x="4667504" y="0"/>
                  </a:lnTo>
                  <a:lnTo>
                    <a:pt x="4667504" y="2651125"/>
                  </a:lnTo>
                  <a:lnTo>
                    <a:pt x="0" y="2651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8285512"/>
            <a:ext cx="2668657" cy="2001488"/>
            <a:chOff x="0" y="0"/>
            <a:chExt cx="3558210" cy="2668651"/>
          </a:xfrm>
        </p:grpSpPr>
        <p:sp>
          <p:nvSpPr>
            <p:cNvPr name="Freeform 9" id="9" descr="Logo  Description automatically generated"/>
            <p:cNvSpPr/>
            <p:nvPr/>
          </p:nvSpPr>
          <p:spPr>
            <a:xfrm flipH="false" flipV="false" rot="0">
              <a:off x="0" y="0"/>
              <a:ext cx="3558159" cy="2668651"/>
            </a:xfrm>
            <a:custGeom>
              <a:avLst/>
              <a:gdLst/>
              <a:ahLst/>
              <a:cxnLst/>
              <a:rect r="r" b="b" t="t" l="l"/>
              <a:pathLst>
                <a:path h="2668651" w="3558159">
                  <a:moveTo>
                    <a:pt x="0" y="0"/>
                  </a:moveTo>
                  <a:lnTo>
                    <a:pt x="3558159" y="0"/>
                  </a:lnTo>
                  <a:lnTo>
                    <a:pt x="3558159" y="2668651"/>
                  </a:lnTo>
                  <a:lnTo>
                    <a:pt x="0" y="266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" t="0" r="-25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52935" y="1135856"/>
            <a:ext cx="13875029" cy="1014927"/>
            <a:chOff x="0" y="0"/>
            <a:chExt cx="18500039" cy="13532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00034" cy="1353240"/>
            </a:xfrm>
            <a:custGeom>
              <a:avLst/>
              <a:gdLst/>
              <a:ahLst/>
              <a:cxnLst/>
              <a:rect r="r" b="b" t="t" l="l"/>
              <a:pathLst>
                <a:path h="1353240" w="18500034">
                  <a:moveTo>
                    <a:pt x="0" y="0"/>
                  </a:moveTo>
                  <a:lnTo>
                    <a:pt x="18500034" y="0"/>
                  </a:lnTo>
                  <a:lnTo>
                    <a:pt x="18500034" y="1353240"/>
                  </a:lnTo>
                  <a:lnTo>
                    <a:pt x="0" y="13532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216378" r="0" b="-21637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8500039" cy="1324661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sz="5400" b="true">
                  <a:solidFill>
                    <a:srgbClr val="19C4C5"/>
                  </a:solidFill>
                  <a:latin typeface="Arial Bold"/>
                  <a:ea typeface="Arial Bold"/>
                  <a:cs typeface="Arial Bold"/>
                  <a:sym typeface="Arial Bold"/>
                </a:rPr>
                <a:t>Hoe helpen algen en poliepen elkaar?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4375" y="2601525"/>
            <a:ext cx="7808185" cy="5343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Algen en koraalpoliepjes zijn vrienden; ze helpen elkaar!</a:t>
            </a:r>
          </a:p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algen leven veilig in de koraalpoliepjes. </a:t>
            </a:r>
          </a:p>
          <a:p>
            <a:pPr algn="l" marL="651510" indent="-325755" lvl="1">
              <a:lnSpc>
                <a:spcPts val="4622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Door de algen komen de koraalpoliepjes aan hun mooie kleuren en krijgen ze voeding-stoffen in de vorm van suiker.</a:t>
            </a:r>
          </a:p>
          <a:p>
            <a:pPr algn="l" marL="651510" indent="-325755" lvl="1">
              <a:lnSpc>
                <a:spcPts val="3888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5275233" y="8822722"/>
            <a:ext cx="1990239" cy="1326832"/>
            <a:chOff x="0" y="0"/>
            <a:chExt cx="2653652" cy="17691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53665" cy="1769110"/>
            </a:xfrm>
            <a:custGeom>
              <a:avLst/>
              <a:gdLst/>
              <a:ahLst/>
              <a:cxnLst/>
              <a:rect r="r" b="b" t="t" l="l"/>
              <a:pathLst>
                <a:path h="1769110" w="2653665">
                  <a:moveTo>
                    <a:pt x="0" y="0"/>
                  </a:moveTo>
                  <a:lnTo>
                    <a:pt x="2653665" y="0"/>
                  </a:lnTo>
                  <a:lnTo>
                    <a:pt x="2653665" y="1769110"/>
                  </a:lnTo>
                  <a:lnTo>
                    <a:pt x="0" y="1769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738562" y="2295944"/>
            <a:ext cx="6260754" cy="6665976"/>
            <a:chOff x="0" y="0"/>
            <a:chExt cx="8347672" cy="888796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347710" cy="8887968"/>
            </a:xfrm>
            <a:custGeom>
              <a:avLst/>
              <a:gdLst/>
              <a:ahLst/>
              <a:cxnLst/>
              <a:rect r="r" b="b" t="t" l="l"/>
              <a:pathLst>
                <a:path h="8887968" w="8347710">
                  <a:moveTo>
                    <a:pt x="0" y="0"/>
                  </a:moveTo>
                  <a:lnTo>
                    <a:pt x="8347710" y="0"/>
                  </a:lnTo>
                  <a:lnTo>
                    <a:pt x="8347710" y="8887968"/>
                  </a:lnTo>
                  <a:lnTo>
                    <a:pt x="0" y="88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494856" y="7212997"/>
            <a:ext cx="3374079" cy="2135515"/>
            <a:chOff x="0" y="0"/>
            <a:chExt cx="4498772" cy="2847353"/>
          </a:xfrm>
        </p:grpSpPr>
        <p:sp>
          <p:nvSpPr>
            <p:cNvPr name="Freeform 19" id="19" descr="Bacteria Transparent"/>
            <p:cNvSpPr/>
            <p:nvPr/>
          </p:nvSpPr>
          <p:spPr>
            <a:xfrm flipH="false" flipV="false" rot="0">
              <a:off x="0" y="0"/>
              <a:ext cx="4498721" cy="2847340"/>
            </a:xfrm>
            <a:custGeom>
              <a:avLst/>
              <a:gdLst/>
              <a:ahLst/>
              <a:cxnLst/>
              <a:rect r="r" b="b" t="t" l="l"/>
              <a:pathLst>
                <a:path h="2847340" w="4498721">
                  <a:moveTo>
                    <a:pt x="0" y="0"/>
                  </a:moveTo>
                  <a:lnTo>
                    <a:pt x="4498721" y="0"/>
                  </a:lnTo>
                  <a:lnTo>
                    <a:pt x="4498721" y="2847340"/>
                  </a:lnTo>
                  <a:lnTo>
                    <a:pt x="0" y="2847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1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203915" y="6439976"/>
            <a:ext cx="1837401" cy="1162926"/>
            <a:chOff x="0" y="0"/>
            <a:chExt cx="2449868" cy="1550568"/>
          </a:xfrm>
        </p:grpSpPr>
        <p:sp>
          <p:nvSpPr>
            <p:cNvPr name="Freeform 21" id="21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874081" y="6181906"/>
            <a:ext cx="1837401" cy="1162926"/>
            <a:chOff x="0" y="0"/>
            <a:chExt cx="2449868" cy="1550568"/>
          </a:xfrm>
        </p:grpSpPr>
        <p:sp>
          <p:nvSpPr>
            <p:cNvPr name="Freeform 23" id="23" descr="Bacteria Transparent"/>
            <p:cNvSpPr/>
            <p:nvPr/>
          </p:nvSpPr>
          <p:spPr>
            <a:xfrm flipH="false" flipV="false" rot="0">
              <a:off x="0" y="0"/>
              <a:ext cx="2449830" cy="1550543"/>
            </a:xfrm>
            <a:custGeom>
              <a:avLst/>
              <a:gdLst/>
              <a:ahLst/>
              <a:cxnLst/>
              <a:rect r="r" b="b" t="t" l="l"/>
              <a:pathLst>
                <a:path h="1550543" w="2449830">
                  <a:moveTo>
                    <a:pt x="0" y="0"/>
                  </a:moveTo>
                  <a:lnTo>
                    <a:pt x="2449830" y="0"/>
                  </a:lnTo>
                  <a:lnTo>
                    <a:pt x="2449830" y="1550543"/>
                  </a:lnTo>
                  <a:lnTo>
                    <a:pt x="0" y="155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2" b="-1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509990" y="7428281"/>
            <a:ext cx="1157126" cy="732368"/>
            <a:chOff x="0" y="0"/>
            <a:chExt cx="1542834" cy="976490"/>
          </a:xfrm>
        </p:grpSpPr>
        <p:sp>
          <p:nvSpPr>
            <p:cNvPr name="Freeform 25" id="25" descr="Bacteria Transparent"/>
            <p:cNvSpPr/>
            <p:nvPr/>
          </p:nvSpPr>
          <p:spPr>
            <a:xfrm flipH="false" flipV="false" rot="0">
              <a:off x="0" y="0"/>
              <a:ext cx="1542796" cy="976503"/>
            </a:xfrm>
            <a:custGeom>
              <a:avLst/>
              <a:gdLst/>
              <a:ahLst/>
              <a:cxnLst/>
              <a:rect r="r" b="b" t="t" l="l"/>
              <a:pathLst>
                <a:path h="976503" w="1542796">
                  <a:moveTo>
                    <a:pt x="0" y="0"/>
                  </a:moveTo>
                  <a:lnTo>
                    <a:pt x="1542796" y="0"/>
                  </a:lnTo>
                  <a:lnTo>
                    <a:pt x="1542796" y="976503"/>
                  </a:lnTo>
                  <a:lnTo>
                    <a:pt x="0" y="97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53" b="1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DAHLulT_AQY</dc:identifier>
  <dcterms:modified xsi:type="dcterms:W3CDTF">2011-08-01T06:04:30Z</dcterms:modified>
  <cp:revision>1</cp:revision>
  <dc:title>2a PPT les 2 NED Coral Heroes.pptx</dc:title>
</cp:coreProperties>
</file>